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0" r:id="rId2"/>
  </p:sldMasterIdLst>
  <p:notesMasterIdLst>
    <p:notesMasterId r:id="rId20"/>
  </p:notesMasterIdLst>
  <p:sldIdLst>
    <p:sldId id="256" r:id="rId3"/>
    <p:sldId id="358" r:id="rId4"/>
    <p:sldId id="372" r:id="rId5"/>
    <p:sldId id="373" r:id="rId6"/>
    <p:sldId id="374" r:id="rId7"/>
    <p:sldId id="375" r:id="rId8"/>
    <p:sldId id="291" r:id="rId9"/>
    <p:sldId id="376" r:id="rId10"/>
    <p:sldId id="378" r:id="rId11"/>
    <p:sldId id="379" r:id="rId12"/>
    <p:sldId id="380" r:id="rId13"/>
    <p:sldId id="381" r:id="rId14"/>
    <p:sldId id="382" r:id="rId15"/>
    <p:sldId id="383" r:id="rId16"/>
    <p:sldId id="384" r:id="rId17"/>
    <p:sldId id="385" r:id="rId18"/>
    <p:sldId id="386" r:id="rId1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26" userDrawn="1">
          <p15:clr>
            <a:srgbClr val="A4A3A4"/>
          </p15:clr>
        </p15:guide>
        <p15:guide id="2" pos="415" userDrawn="1">
          <p15:clr>
            <a:srgbClr val="A4A3A4"/>
          </p15:clr>
        </p15:guide>
        <p15:guide id="3" orient="horz" pos="3770" userDrawn="1">
          <p15:clr>
            <a:srgbClr val="A4A3A4"/>
          </p15:clr>
        </p15:guide>
        <p15:guide id="4" orient="horz" pos="1820" userDrawn="1">
          <p15:clr>
            <a:srgbClr val="A4A3A4"/>
          </p15:clr>
        </p15:guide>
        <p15:guide id="5" pos="71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9144"/>
    <a:srgbClr val="E64D24"/>
    <a:srgbClr val="713F92"/>
    <a:srgbClr val="25AA83"/>
    <a:srgbClr val="F2A46E"/>
    <a:srgbClr val="B5D7BC"/>
    <a:srgbClr val="F3A472"/>
    <a:srgbClr val="8CBAE2"/>
    <a:srgbClr val="FFD362"/>
    <a:srgbClr val="B3C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8" autoAdjust="0"/>
    <p:restoredTop sz="94587"/>
  </p:normalViewPr>
  <p:slideViewPr>
    <p:cSldViewPr snapToGrid="0">
      <p:cViewPr>
        <p:scale>
          <a:sx n="110" d="100"/>
          <a:sy n="110" d="100"/>
        </p:scale>
        <p:origin x="144" y="600"/>
      </p:cViewPr>
      <p:guideLst>
        <p:guide orient="horz" pos="3226"/>
        <p:guide pos="415"/>
        <p:guide orient="horz" pos="3770"/>
        <p:guide orient="horz" pos="1820"/>
        <p:guide pos="710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"/>
          <c:w val="1"/>
          <c:h val="0.783392328182234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40-834C-8608-DAC341F88D09}"/>
                </c:ext>
              </c:extLst>
            </c:dLbl>
            <c:dLbl>
              <c:idx val="36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40-834C-8608-DAC341F88D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г.Москва</c:v>
                </c:pt>
              </c:strCache>
            </c:strRef>
          </c:cat>
          <c:val>
            <c:numRef>
              <c:f>Лист1!$B$2</c:f>
              <c:numCache>
                <c:formatCode>0.0</c:formatCode>
                <c:ptCount val="1"/>
                <c:pt idx="0">
                  <c:v>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FC-4C24-A29F-CC7E4DFD10E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г.Москва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521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FC-4C24-A29F-CC7E4DFD10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702528"/>
        <c:axId val="45705472"/>
      </c:barChart>
      <c:catAx>
        <c:axId val="45702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ru-RU"/>
          </a:p>
        </c:txPr>
        <c:crossAx val="45705472"/>
        <c:crosses val="autoZero"/>
        <c:auto val="1"/>
        <c:lblAlgn val="ctr"/>
        <c:lblOffset val="100"/>
        <c:noMultiLvlLbl val="0"/>
      </c:catAx>
      <c:valAx>
        <c:axId val="45705472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45702528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761354051328656E-2"/>
          <c:y val="4.4973544973544971E-2"/>
          <c:w val="0.96477291897342687"/>
          <c:h val="0.840913844102820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Москва, ДЗМ</c:v>
                </c:pt>
              </c:strCache>
            </c:strRef>
          </c:tx>
          <c:spPr>
            <a:ln w="44450"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31750">
                <a:solidFill>
                  <a:srgbClr val="0070C0"/>
                </a:solidFill>
              </a:ln>
            </c:spPr>
            <c:trendlineType val="poly"/>
            <c:order val="2"/>
            <c:dispRSqr val="0"/>
            <c:dispEq val="0"/>
          </c:trendline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20.5</c:v>
                </c:pt>
                <c:pt idx="1">
                  <c:v>18.899999999999999</c:v>
                </c:pt>
                <c:pt idx="2">
                  <c:v>16.3</c:v>
                </c:pt>
                <c:pt idx="3">
                  <c:v>14.9</c:v>
                </c:pt>
                <c:pt idx="4">
                  <c:v>14.8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9B-3144-B7A3-0F28718C9C36}"/>
            </c:ext>
          </c:extLst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ЦФО</c:v>
                </c:pt>
              </c:strCache>
            </c:strRef>
          </c:tx>
          <c:spPr>
            <a:ln w="44450"/>
          </c:spPr>
          <c:invertIfNegative val="0"/>
          <c:dLbls>
            <c:dLbl>
              <c:idx val="0"/>
              <c:layout>
                <c:manualLayout>
                  <c:x val="1.7348170174748479E-4"/>
                  <c:y val="-4.81668958046910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A9B-3144-B7A3-0F28718C9C36}"/>
                </c:ext>
              </c:extLst>
            </c:dLbl>
            <c:dLbl>
              <c:idx val="2"/>
              <c:layout>
                <c:manualLayout>
                  <c:x val="-1.3334488989045718E-7"/>
                  <c:y val="3.68703912010998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9B-3144-B7A3-0F28718C9C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18.5</c:v>
                </c:pt>
                <c:pt idx="1">
                  <c:v>18.5</c:v>
                </c:pt>
                <c:pt idx="2">
                  <c:v>17.8</c:v>
                </c:pt>
                <c:pt idx="3">
                  <c:v>16.8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9B-3144-B7A3-0F28718C9C36}"/>
            </c:ext>
          </c:extLst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>С-Петербург</c:v>
                </c:pt>
              </c:strCache>
            </c:strRef>
          </c:tx>
          <c:spPr>
            <a:ln w="44450"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18.3</c:v>
                </c:pt>
                <c:pt idx="1">
                  <c:v>18.100000000000001</c:v>
                </c:pt>
                <c:pt idx="2">
                  <c:v>16.399999999999999</c:v>
                </c:pt>
                <c:pt idx="3">
                  <c:v>13.3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A9B-3144-B7A3-0F28718C9C36}"/>
            </c:ext>
          </c:extLst>
        </c:ser>
        <c:ser>
          <c:idx val="4"/>
          <c:order val="3"/>
          <c:tx>
            <c:strRef>
              <c:f>Лист1!$F$1</c:f>
              <c:strCache>
                <c:ptCount val="1"/>
                <c:pt idx="0">
                  <c:v>РФ</c:v>
                </c:pt>
              </c:strCache>
            </c:strRef>
          </c:tx>
          <c:spPr>
            <a:ln w="44450"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name>линия тренда</c:name>
            <c:spPr>
              <a:ln w="31750" cmpd="sng">
                <a:solidFill>
                  <a:srgbClr val="3891A7"/>
                </a:solidFill>
              </a:ln>
            </c:spPr>
            <c:trendlineType val="poly"/>
            <c:order val="2"/>
            <c:dispRSqr val="0"/>
            <c:dispEq val="0"/>
          </c:trendline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16.3</c:v>
                </c:pt>
                <c:pt idx="1">
                  <c:v>16.2</c:v>
                </c:pt>
                <c:pt idx="2">
                  <c:v>15.9</c:v>
                </c:pt>
                <c:pt idx="3">
                  <c:v>15.4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A9B-3144-B7A3-0F28718C9C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774464"/>
        <c:axId val="83784448"/>
      </c:barChart>
      <c:catAx>
        <c:axId val="83774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3784448"/>
        <c:crosses val="autoZero"/>
        <c:auto val="1"/>
        <c:lblAlgn val="ctr"/>
        <c:lblOffset val="100"/>
        <c:noMultiLvlLbl val="0"/>
      </c:catAx>
      <c:valAx>
        <c:axId val="83784448"/>
        <c:scaling>
          <c:orientation val="minMax"/>
          <c:min val="12"/>
        </c:scaling>
        <c:delete val="1"/>
        <c:axPos val="l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crossAx val="83774464"/>
        <c:crosses val="autoZero"/>
        <c:crossBetween val="between"/>
        <c:majorUnit val="2"/>
      </c:valAx>
    </c:plotArea>
    <c:legend>
      <c:legendPos val="b"/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"/>
          <c:y val="0.95293421655626376"/>
          <c:w val="0.30715951559792642"/>
          <c:h val="4.70657834437362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Century Gothic" panose="020B0502020202020204" pitchFamily="34" charset="0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Москва, ДЗМ</c:v>
                </c:pt>
              </c:strCache>
            </c:strRef>
          </c:tx>
          <c:spPr>
            <a:ln w="44450"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F49C-7244-B9AB-68B9A20E53C0}"/>
                </c:ext>
              </c:extLst>
            </c:dLbl>
            <c:dLbl>
              <c:idx val="2"/>
              <c:layout>
                <c:manualLayout>
                  <c:x val="0"/>
                  <c:y val="-1.5873015873015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49C-7244-B9AB-68B9A20E53C0}"/>
                </c:ext>
              </c:extLst>
            </c:dLbl>
            <c:dLbl>
              <c:idx val="3"/>
              <c:layout>
                <c:manualLayout>
                  <c:x val="-1.8628281117696866E-2"/>
                  <c:y val="2.64550264550264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9C-7244-B9AB-68B9A20E53C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31750">
                <a:solidFill>
                  <a:srgbClr val="0070C0"/>
                </a:solidFill>
              </a:ln>
            </c:spPr>
            <c:trendlineType val="poly"/>
            <c:order val="4"/>
            <c:dispRSqr val="0"/>
            <c:dispEq val="0"/>
          </c:trendline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39.4</c:v>
                </c:pt>
                <c:pt idx="1">
                  <c:v>41.1</c:v>
                </c:pt>
                <c:pt idx="2">
                  <c:v>41.3</c:v>
                </c:pt>
                <c:pt idx="3">
                  <c:v>36.200000000000003</c:v>
                </c:pt>
                <c:pt idx="4">
                  <c:v>41.8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9C-7244-B9AB-68B9A20E53C0}"/>
            </c:ext>
          </c:extLst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ЦФО</c:v>
                </c:pt>
              </c:strCache>
            </c:strRef>
          </c:tx>
          <c:spPr>
            <a:ln w="44450"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28.5</c:v>
                </c:pt>
                <c:pt idx="1">
                  <c:v>29.8</c:v>
                </c:pt>
                <c:pt idx="2">
                  <c:v>29.8</c:v>
                </c:pt>
                <c:pt idx="3">
                  <c:v>27.1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9C-7244-B9AB-68B9A20E53C0}"/>
            </c:ext>
          </c:extLst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>С-Петербург</c:v>
                </c:pt>
              </c:strCache>
            </c:strRef>
          </c:tx>
          <c:spPr>
            <a:ln w="44450"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28.1</c:v>
                </c:pt>
                <c:pt idx="1">
                  <c:v>29.5</c:v>
                </c:pt>
                <c:pt idx="2">
                  <c:v>32.799999999999997</c:v>
                </c:pt>
                <c:pt idx="3">
                  <c:v>29.4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9C-7244-B9AB-68B9A20E53C0}"/>
            </c:ext>
          </c:extLst>
        </c:ser>
        <c:ser>
          <c:idx val="4"/>
          <c:order val="3"/>
          <c:tx>
            <c:strRef>
              <c:f>Лист1!$F$1</c:f>
              <c:strCache>
                <c:ptCount val="1"/>
                <c:pt idx="0">
                  <c:v>РФ</c:v>
                </c:pt>
              </c:strCache>
            </c:strRef>
          </c:tx>
          <c:spPr>
            <a:ln w="44450"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31750">
                <a:solidFill>
                  <a:srgbClr val="3891A7"/>
                </a:solidFill>
              </a:ln>
            </c:spPr>
            <c:trendlineType val="poly"/>
            <c:order val="2"/>
            <c:dispRSqr val="0"/>
            <c:dispEq val="0"/>
          </c:trendline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25.3</c:v>
                </c:pt>
                <c:pt idx="1">
                  <c:v>25.9</c:v>
                </c:pt>
                <c:pt idx="2">
                  <c:v>27.2</c:v>
                </c:pt>
                <c:pt idx="3">
                  <c:v>26.6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49C-7244-B9AB-68B9A20E53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879424"/>
        <c:axId val="83880960"/>
      </c:barChart>
      <c:catAx>
        <c:axId val="8387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3880960"/>
        <c:crosses val="autoZero"/>
        <c:auto val="1"/>
        <c:lblAlgn val="ctr"/>
        <c:lblOffset val="100"/>
        <c:noMultiLvlLbl val="0"/>
      </c:catAx>
      <c:valAx>
        <c:axId val="83880960"/>
        <c:scaling>
          <c:orientation val="minMax"/>
          <c:min val="15"/>
        </c:scaling>
        <c:delete val="1"/>
        <c:axPos val="l"/>
        <c:majorGridlines>
          <c:spPr>
            <a:ln>
              <a:prstDash val="dash"/>
            </a:ln>
          </c:spPr>
        </c:majorGridlines>
        <c:numFmt formatCode="General" sourceLinked="1"/>
        <c:majorTickMark val="none"/>
        <c:minorTickMark val="none"/>
        <c:tickLblPos val="nextTo"/>
        <c:crossAx val="83879424"/>
        <c:crosses val="autoZero"/>
        <c:crossBetween val="between"/>
      </c:valAx>
    </c:plotArea>
    <c:legend>
      <c:legendPos val="b"/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"/>
          <c:y val="0.93970670332875061"/>
          <c:w val="0.32486058028761372"/>
          <c:h val="4.70657834437362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Century Gothic" panose="020B0502020202020204" pitchFamily="34" charset="0"/>
        </a:defRPr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Москва, ДЗМ</c:v>
                </c:pt>
              </c:strCache>
            </c:strRef>
          </c:tx>
          <c:spPr>
            <a:ln w="44450"/>
          </c:spPr>
          <c:invertIfNegative val="0"/>
          <c:dLbls>
            <c:dLbl>
              <c:idx val="0"/>
              <c:layout>
                <c:manualLayout>
                  <c:x val="-1.3057441341517344E-3"/>
                  <c:y val="6.57813606632503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C6-2747-8901-8063F7F96F45}"/>
                </c:ext>
              </c:extLst>
            </c:dLbl>
            <c:dLbl>
              <c:idx val="4"/>
              <c:layout>
                <c:manualLayout>
                  <c:x val="0"/>
                  <c:y val="-1.3227513227513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C6-2747-8901-8063F7F96F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31750">
                <a:solidFill>
                  <a:srgbClr val="0070C0"/>
                </a:solidFill>
              </a:ln>
            </c:spPr>
            <c:trendlineType val="poly"/>
            <c:order val="3"/>
            <c:dispRSqr val="0"/>
            <c:dispEq val="0"/>
          </c:trendline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51</c:v>
                </c:pt>
                <c:pt idx="1">
                  <c:v>49</c:v>
                </c:pt>
                <c:pt idx="2">
                  <c:v>47.1</c:v>
                </c:pt>
                <c:pt idx="3">
                  <c:v>45.9</c:v>
                </c:pt>
                <c:pt idx="4">
                  <c:v>43.4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CC6-2747-8901-8063F7F96F45}"/>
            </c:ext>
          </c:extLst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ЦФО</c:v>
                </c:pt>
              </c:strCache>
            </c:strRef>
          </c:tx>
          <c:spPr>
            <a:ln w="44450"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46.5</c:v>
                </c:pt>
                <c:pt idx="1">
                  <c:v>46.6</c:v>
                </c:pt>
                <c:pt idx="2">
                  <c:v>44</c:v>
                </c:pt>
                <c:pt idx="3">
                  <c:v>43.9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CC6-2747-8901-8063F7F96F45}"/>
            </c:ext>
          </c:extLst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>С-Петербург</c:v>
                </c:pt>
              </c:strCache>
            </c:strRef>
          </c:tx>
          <c:spPr>
            <a:ln w="44450"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39.5</c:v>
                </c:pt>
                <c:pt idx="1">
                  <c:v>38.799999999999997</c:v>
                </c:pt>
                <c:pt idx="2">
                  <c:v>34.9</c:v>
                </c:pt>
                <c:pt idx="3">
                  <c:v>34.200000000000003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CC6-2747-8901-8063F7F96F45}"/>
            </c:ext>
          </c:extLst>
        </c:ser>
        <c:ser>
          <c:idx val="4"/>
          <c:order val="3"/>
          <c:tx>
            <c:strRef>
              <c:f>Лист1!$F$1</c:f>
              <c:strCache>
                <c:ptCount val="1"/>
                <c:pt idx="0">
                  <c:v>РФ</c:v>
                </c:pt>
              </c:strCache>
            </c:strRef>
          </c:tx>
          <c:spPr>
            <a:ln w="44450"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31750">
                <a:solidFill>
                  <a:srgbClr val="3891A7"/>
                </a:solidFill>
              </a:ln>
            </c:spPr>
            <c:trendlineType val="poly"/>
            <c:order val="2"/>
            <c:dispRSqr val="0"/>
            <c:dispEq val="0"/>
          </c:trendline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42.6</c:v>
                </c:pt>
                <c:pt idx="1">
                  <c:v>43</c:v>
                </c:pt>
                <c:pt idx="2">
                  <c:v>41.9</c:v>
                </c:pt>
                <c:pt idx="3">
                  <c:v>41.8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CC6-2747-8901-8063F7F96F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673472"/>
        <c:axId val="91046272"/>
      </c:barChart>
      <c:catAx>
        <c:axId val="8767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91046272"/>
        <c:crosses val="autoZero"/>
        <c:auto val="1"/>
        <c:lblAlgn val="ctr"/>
        <c:lblOffset val="100"/>
        <c:noMultiLvlLbl val="0"/>
      </c:catAx>
      <c:valAx>
        <c:axId val="91046272"/>
        <c:scaling>
          <c:orientation val="minMax"/>
          <c:min val="25"/>
        </c:scaling>
        <c:delete val="1"/>
        <c:axPos val="l"/>
        <c:majorGridlines>
          <c:spPr>
            <a:ln w="9525">
              <a:prstDash val="dash"/>
            </a:ln>
          </c:spPr>
        </c:majorGridlines>
        <c:numFmt formatCode="General" sourceLinked="1"/>
        <c:majorTickMark val="none"/>
        <c:minorTickMark val="none"/>
        <c:tickLblPos val="nextTo"/>
        <c:crossAx val="87673472"/>
        <c:crosses val="autoZero"/>
        <c:crossBetween val="between"/>
      </c:valAx>
    </c:plotArea>
    <c:legend>
      <c:legendPos val="b"/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3.5484199365938816E-3"/>
          <c:y val="0.9502887139107612"/>
          <c:w val="0.32486058028761372"/>
          <c:h val="4.70657834437362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Century Gothic" panose="020B0502020202020204" pitchFamily="34" charset="0"/>
        </a:defRPr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1E28FA-D295-4903-B47A-069CA4DE42CF}" type="datetimeFigureOut">
              <a:rPr lang="ru-RU" smtClean="0"/>
              <a:t>15.10.2019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1F1C4-A54C-455A-8A46-9C014AC50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26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1F1C4-A54C-455A-8A46-9C014AC5085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091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1F1C4-A54C-455A-8A46-9C014AC5085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220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1F1C4-A54C-455A-8A46-9C014AC5085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593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3">
            <a:extLst>
              <a:ext uri="{FF2B5EF4-FFF2-40B4-BE49-F238E27FC236}">
                <a16:creationId xmlns:a16="http://schemas.microsoft.com/office/drawing/2014/main" id="{B66F00C4-42DF-1E4A-8CB8-F874B6718B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844314-0BC0-A249-8664-51CDBE59BCCB}"/>
              </a:ext>
            </a:extLst>
          </p:cNvPr>
          <p:cNvSpPr txBox="1"/>
          <p:nvPr userDrawn="1"/>
        </p:nvSpPr>
        <p:spPr>
          <a:xfrm>
            <a:off x="464025" y="6093400"/>
            <a:ext cx="504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25A340B-9DFD-6140-A6FF-1A9D18A56288}" type="slidenum">
              <a:rPr lang="ru-RU" sz="1600" b="1" smtClean="0">
                <a:solidFill>
                  <a:schemeClr val="bg1"/>
                </a:solidFill>
              </a:rPr>
              <a:t>‹#›</a:t>
            </a:fld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A01C8F-B284-6B4A-972A-48EBF6381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37870"/>
            <a:ext cx="10413920" cy="1325563"/>
          </a:xfrm>
          <a:prstGeom prst="rect">
            <a:avLst/>
          </a:prstGeom>
        </p:spPr>
        <p:txBody>
          <a:bodyPr lIns="0"/>
          <a:lstStyle>
            <a:lvl1pPr>
              <a:defRPr lang="en-US" sz="2800" b="1" kern="1200" dirty="0" smtClean="0">
                <a:solidFill>
                  <a:srgbClr val="E54D25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pic>
        <p:nvPicPr>
          <p:cNvPr id="7" name="Graphic 6" descr="Circle with right arrow">
            <a:extLst>
              <a:ext uri="{FF2B5EF4-FFF2-40B4-BE49-F238E27FC236}">
                <a16:creationId xmlns:a16="http://schemas.microsoft.com/office/drawing/2014/main" id="{2D322EFF-1798-1B43-89B4-15D4814CC6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969626" y="1990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07061"/>
      </p:ext>
    </p:extLst>
  </p:cSld>
  <p:clrMapOvr>
    <a:masterClrMapping/>
  </p:clrMapOvr>
  <p:transition spd="slow">
    <p:wipe dir="r"/>
  </p:transition>
  <p:extLst mod="1">
    <p:ext uri="{DCECCB84-F9BA-43D5-87BE-67443E8EF086}">
      <p15:sldGuideLst xmlns:p15="http://schemas.microsoft.com/office/powerpoint/2012/main">
        <p15:guide id="1" pos="7423" userDrawn="1">
          <p15:clr>
            <a:srgbClr val="FBAE40"/>
          </p15:clr>
        </p15:guide>
        <p15:guide id="2" pos="257" userDrawn="1">
          <p15:clr>
            <a:srgbClr val="FBAE40"/>
          </p15:clr>
        </p15:guide>
        <p15:guide id="3" orient="horz" pos="3702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46F1-6A9E-44CB-AAE6-42123615F5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DFDF-3BB2-4B07-9497-F2F8509BA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109443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46F1-6A9E-44CB-AAE6-42123615F5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DFDF-3BB2-4B07-9497-F2F8509BA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79315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46F1-6A9E-44CB-AAE6-42123615F5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DFDF-3BB2-4B07-9497-F2F8509BA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044189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46F1-6A9E-44CB-AAE6-42123615F5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DFDF-3BB2-4B07-9497-F2F8509BA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93346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46F1-6A9E-44CB-AAE6-42123615F5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DFDF-3BB2-4B07-9497-F2F8509BA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39680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46F1-6A9E-44CB-AAE6-42123615F5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DFDF-3BB2-4B07-9497-F2F8509BA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125451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46F1-6A9E-44CB-AAE6-42123615F5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DFDF-3BB2-4B07-9497-F2F8509BA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51404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46F1-6A9E-44CB-AAE6-42123615F5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DFDF-3BB2-4B07-9497-F2F8509BA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67984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3">
            <a:extLst>
              <a:ext uri="{FF2B5EF4-FFF2-40B4-BE49-F238E27FC236}">
                <a16:creationId xmlns:a16="http://schemas.microsoft.com/office/drawing/2014/main" id="{B66F00C4-42DF-1E4A-8CB8-F874B6718B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844314-0BC0-A249-8664-51CDBE59BCCB}"/>
              </a:ext>
            </a:extLst>
          </p:cNvPr>
          <p:cNvSpPr txBox="1"/>
          <p:nvPr userDrawn="1"/>
        </p:nvSpPr>
        <p:spPr>
          <a:xfrm>
            <a:off x="464025" y="6093400"/>
            <a:ext cx="504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25A340B-9DFD-6140-A6FF-1A9D18A56288}" type="slidenum">
              <a:rPr lang="ru-RU" sz="1600" b="1" smtClean="0">
                <a:solidFill>
                  <a:schemeClr val="bg1"/>
                </a:solidFill>
              </a:rPr>
              <a:t>‹#›</a:t>
            </a:fld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13437"/>
      </p:ext>
    </p:extLst>
  </p:cSld>
  <p:clrMapOvr>
    <a:masterClrMapping/>
  </p:clrMapOvr>
  <p:transition spd="slow">
    <p:wipe dir="r"/>
  </p:transition>
  <p:extLst mod="1">
    <p:ext uri="{DCECCB84-F9BA-43D5-87BE-67443E8EF086}">
      <p15:sldGuideLst xmlns:p15="http://schemas.microsoft.com/office/powerpoint/2012/main">
        <p15:guide id="1" pos="7423">
          <p15:clr>
            <a:srgbClr val="FBAE40"/>
          </p15:clr>
        </p15:guide>
        <p15:guide id="2" pos="257">
          <p15:clr>
            <a:srgbClr val="FBAE40"/>
          </p15:clr>
        </p15:guide>
        <p15:guide id="3" orient="horz" pos="3702">
          <p15:clr>
            <a:srgbClr val="FBAE40"/>
          </p15:clr>
        </p15:guide>
        <p15:guide id="4" orient="horz" pos="21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4B0AC59D-44A9-924A-B7DA-0664D6DC7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509164"/>
            <a:ext cx="4762500" cy="2381250"/>
          </a:xfrm>
          <a:prstGeom prst="rect">
            <a:avLst/>
          </a:prstGeom>
        </p:spPr>
      </p:pic>
      <p:pic>
        <p:nvPicPr>
          <p:cNvPr id="9" name="Рисунок 6">
            <a:extLst>
              <a:ext uri="{FF2B5EF4-FFF2-40B4-BE49-F238E27FC236}">
                <a16:creationId xmlns:a16="http://schemas.microsoft.com/office/drawing/2014/main" id="{ED777BE4-0473-3843-9952-8644AE2A2D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451" y="5984341"/>
            <a:ext cx="829097" cy="37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79397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0" y="6152200"/>
            <a:ext cx="12192000" cy="6002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-1" y="2907"/>
            <a:ext cx="12192001" cy="598504"/>
          </a:xfrm>
          <a:prstGeom prst="rect">
            <a:avLst/>
          </a:prstGeom>
          <a:solidFill>
            <a:srgbClr val="2F4858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" y="6152200"/>
            <a:ext cx="562705" cy="60024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2" name="Группа 18"/>
          <p:cNvGrpSpPr/>
          <p:nvPr userDrawn="1"/>
        </p:nvGrpSpPr>
        <p:grpSpPr>
          <a:xfrm>
            <a:off x="-2" y="6224616"/>
            <a:ext cx="562707" cy="457200"/>
            <a:chOff x="4523662" y="756799"/>
            <a:chExt cx="858676" cy="85867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4523662" y="756799"/>
              <a:ext cx="858676" cy="85867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21" name="Изображение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3" y="889453"/>
              <a:ext cx="590017" cy="590017"/>
            </a:xfrm>
            <a:prstGeom prst="rect">
              <a:avLst/>
            </a:prstGeom>
          </p:spPr>
        </p:pic>
      </p:grpSp>
      <p:sp>
        <p:nvSpPr>
          <p:cNvPr id="22" name="Прямоугольник 21"/>
          <p:cNvSpPr/>
          <p:nvPr userDrawn="1"/>
        </p:nvSpPr>
        <p:spPr>
          <a:xfrm>
            <a:off x="11629293" y="6224616"/>
            <a:ext cx="562708" cy="457200"/>
          </a:xfrm>
          <a:prstGeom prst="rect">
            <a:avLst/>
          </a:prstGeom>
          <a:solidFill>
            <a:srgbClr val="2F485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D1112658-1978-3A46-900F-1097CD17B0EF}" type="slidenum">
              <a:rPr lang="ru-RU" sz="1600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pPr algn="ctr"/>
              <a:t>‹#›</a:t>
            </a:fld>
            <a:endParaRPr lang="ru-RU" sz="1600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4" name="Изображение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78" y="6027703"/>
            <a:ext cx="1469293" cy="851026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734646" y="2908"/>
            <a:ext cx="10767647" cy="59671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marL="0" indent="0">
              <a:buNone/>
              <a:defRPr lang="ru-RU" sz="2000" spc="2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0"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62516908"/>
      </p:ext>
    </p:extLst>
  </p:cSld>
  <p:clrMapOvr>
    <a:masterClrMapping/>
  </p:clrMapOvr>
  <p:transition spd="slow">
    <p:wipe dir="r"/>
  </p:transition>
  <p:extLst mod="1"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376" userDrawn="1">
          <p15:clr>
            <a:srgbClr val="FBAE40"/>
          </p15:clr>
        </p15:guide>
        <p15:guide id="3" pos="5887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222759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/>
          <a:lstStyle/>
          <a:p>
            <a:fld id="{54AB02A5-4FE5-49D9-9E24-09F23B90C450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10/15/19</a:t>
            </a:fld>
            <a:endParaRPr lang="en-US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/>
          <a:lstStyle/>
          <a:p>
            <a:fld id="{6294C92D-0306-4E69-9CD3-20855E849650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537143"/>
      </p:ext>
    </p:extLst>
  </p:cSld>
  <p:clrMapOvr>
    <a:masterClrMapping/>
  </p:clrMapOvr>
  <p:transition spd="slow">
    <p:wipe dir="r"/>
  </p:transition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46F1-6A9E-44CB-AAE6-42123615F5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DFDF-3BB2-4B07-9497-F2F8509BA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46932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46F1-6A9E-44CB-AAE6-42123615F5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DFDF-3BB2-4B07-9497-F2F8509BA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61721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46F1-6A9E-44CB-AAE6-42123615F5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DFDF-3BB2-4B07-9497-F2F8509BA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956001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349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698" r:id="rId3"/>
    <p:sldLayoutId id="2147483712" r:id="rId4"/>
    <p:sldLayoutId id="2147483713" r:id="rId5"/>
    <p:sldLayoutId id="2147483714" r:id="rId6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66A46F1-6A9E-44CB-AAE6-42123615F5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15.10.2019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556DFDF-3BB2-4B07-9497-F2F8509BA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3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#Par227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B412DD-F45B-034B-834A-7C189FDE8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105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C7ABC8A-992B-844B-9429-105F81136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380" cy="6858000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658812" y="1421223"/>
            <a:ext cx="4626785" cy="1063483"/>
          </a:xfrm>
          <a:prstGeom prst="wedgeRoundRectCallout">
            <a:avLst>
              <a:gd name="adj1" fmla="val 61624"/>
              <a:gd name="adj2" fmla="val -31894"/>
              <a:gd name="adj3" fmla="val 16667"/>
            </a:avLst>
          </a:prstGeom>
          <a:solidFill>
            <a:schemeClr val="accent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b="1" dirty="0">
                <a:solidFill>
                  <a:schemeClr val="bg1"/>
                </a:solidFill>
              </a:rPr>
              <a:t>Мониторинг  Федеральной  службы  по  надзору  в  сфере  здравоохранения  по  г. Москве и Московской  области (письма  </a:t>
            </a:r>
            <a:br>
              <a:rPr lang="ru-RU" sz="1050" b="1" dirty="0">
                <a:solidFill>
                  <a:schemeClr val="bg1"/>
                </a:solidFill>
              </a:rPr>
            </a:br>
            <a:r>
              <a:rPr lang="ru-RU" sz="1050" b="1" dirty="0">
                <a:solidFill>
                  <a:schemeClr val="bg1"/>
                </a:solidFill>
              </a:rPr>
              <a:t>от   03.04.2018 № И50-1408/18  и  от  19.11.18 № И50-5651/18</a:t>
            </a:r>
          </a:p>
          <a:p>
            <a:r>
              <a:rPr lang="ru-RU" sz="1050" b="1" dirty="0">
                <a:solidFill>
                  <a:schemeClr val="bg1"/>
                </a:solidFill>
              </a:rPr>
              <a:t>Срок предоставления:  до   4-го  числа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144487"/>
              </p:ext>
            </p:extLst>
          </p:nvPr>
        </p:nvGraphicFramePr>
        <p:xfrm>
          <a:off x="5918605" y="1254270"/>
          <a:ext cx="5359669" cy="595728"/>
        </p:xfrm>
        <a:graphic>
          <a:graphicData uri="http://schemas.openxmlformats.org/drawingml/2006/table">
            <a:tbl>
              <a:tblPr/>
              <a:tblGrid>
                <a:gridCol w="5359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7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Больничная  летальность  от  инфаркта  миокарда, %</a:t>
                      </a:r>
                    </a:p>
                  </a:txBody>
                  <a:tcPr marL="108000" marR="12700" marT="9525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6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Больничная  летальность  от  острого  нарушения  мозгового  кровообращения, %</a:t>
                      </a:r>
                    </a:p>
                  </a:txBody>
                  <a:tcPr marL="108000" marR="12700" marT="9525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6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Скругленная прямоугольная выноска 4"/>
          <p:cNvSpPr/>
          <p:nvPr/>
        </p:nvSpPr>
        <p:spPr>
          <a:xfrm>
            <a:off x="639319" y="2901335"/>
            <a:ext cx="4646278" cy="937738"/>
          </a:xfrm>
          <a:prstGeom prst="wedgeRoundRectCallout">
            <a:avLst>
              <a:gd name="adj1" fmla="val 61755"/>
              <a:gd name="adj2" fmla="val -11230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b="1" dirty="0">
                <a:solidFill>
                  <a:schemeClr val="tx1"/>
                </a:solidFill>
              </a:rPr>
              <a:t>Мониторинг реализации мероприятий по снижению смертности </a:t>
            </a:r>
            <a:br>
              <a:rPr lang="ru-RU" sz="1050" b="1" dirty="0">
                <a:solidFill>
                  <a:schemeClr val="tx1"/>
                </a:solidFill>
              </a:rPr>
            </a:br>
            <a:r>
              <a:rPr lang="ru-RU" sz="1050" b="1" dirty="0">
                <a:solidFill>
                  <a:schemeClr val="tx1"/>
                </a:solidFill>
              </a:rPr>
              <a:t>от  основных  причин (приказ   ДЗМ от  21.08.2015 № 695)</a:t>
            </a:r>
          </a:p>
          <a:p>
            <a:r>
              <a:rPr lang="ru-RU" sz="1050" b="1" dirty="0">
                <a:solidFill>
                  <a:schemeClr val="tx1"/>
                </a:solidFill>
              </a:rPr>
              <a:t>Срок предоставления: до  20-го  числа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267058"/>
              </p:ext>
            </p:extLst>
          </p:nvPr>
        </p:nvGraphicFramePr>
        <p:xfrm>
          <a:off x="5921105" y="1999988"/>
          <a:ext cx="5359669" cy="1721625"/>
        </p:xfrm>
        <a:graphic>
          <a:graphicData uri="http://schemas.openxmlformats.org/drawingml/2006/table">
            <a:tbl>
              <a:tblPr/>
              <a:tblGrid>
                <a:gridCol w="5359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41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Больничная  летальность  от  инфаркта  миокарда, %</a:t>
                      </a:r>
                    </a:p>
                  </a:txBody>
                  <a:tcPr marL="108000" marR="127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1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Больничная  летальность  от  острого  нарушения  мозгового  кровообращения, %</a:t>
                      </a:r>
                    </a:p>
                  </a:txBody>
                  <a:tcPr marL="108000" marR="127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8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Отношение  числа  рентген-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эндоваскулярных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вмешательств  в  лечебных  целях к  общему  числу  выбывших  больных,  перенесших  острый  коронарный  синдром</a:t>
                      </a:r>
                    </a:p>
                  </a:txBody>
                  <a:tcPr marL="108000" marR="127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5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Количество  рентген-эндоваскулярных  вмешательств  в  лечебных  целях, тыс. ед.</a:t>
                      </a:r>
                    </a:p>
                  </a:txBody>
                  <a:tcPr marL="108000" marR="127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Скругленная прямоугольная выноска 6"/>
          <p:cNvSpPr/>
          <p:nvPr/>
        </p:nvSpPr>
        <p:spPr>
          <a:xfrm>
            <a:off x="639319" y="4255702"/>
            <a:ext cx="4626785" cy="937738"/>
          </a:xfrm>
          <a:prstGeom prst="wedgeRoundRectCallout">
            <a:avLst>
              <a:gd name="adj1" fmla="val 62688"/>
              <a:gd name="adj2" fmla="val 36317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bg1"/>
                </a:solidFill>
              </a:rPr>
              <a:t>Региональный  проект «Борьба  с сердечно-сосудистыми  заболеваниями) (Поручение ДЗМ  от  27.06.2019 № 10-18 24783/19-1)</a:t>
            </a:r>
          </a:p>
          <a:p>
            <a:r>
              <a:rPr lang="ru-RU" sz="1100" b="1" dirty="0">
                <a:solidFill>
                  <a:schemeClr val="bg1"/>
                </a:solidFill>
              </a:rPr>
              <a:t>Срок предоставления:  первый   рабочий  день месяца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58813" y="5610069"/>
            <a:ext cx="4626785" cy="895565"/>
          </a:xfrm>
          <a:prstGeom prst="wedgeRoundRectCallout">
            <a:avLst>
              <a:gd name="adj1" fmla="val 63222"/>
              <a:gd name="adj2" fmla="val 52184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bg1"/>
                </a:solidFill>
              </a:rPr>
              <a:t>Мониторинг  Правительства  (поручение  зам. председателя правительства  Голиковой Т. А.</a:t>
            </a:r>
            <a:r>
              <a:rPr lang="en-US" sz="1100" b="1" dirty="0">
                <a:solidFill>
                  <a:schemeClr val="bg1"/>
                </a:solidFill>
              </a:rPr>
              <a:t> </a:t>
            </a:r>
            <a:r>
              <a:rPr lang="ru-RU" sz="1100" b="1" dirty="0">
                <a:solidFill>
                  <a:schemeClr val="bg1"/>
                </a:solidFill>
              </a:rPr>
              <a:t>РФ   ТГ-П6-4551</a:t>
            </a:r>
          </a:p>
          <a:p>
            <a:r>
              <a:rPr lang="ru-RU" sz="1100" b="1" dirty="0">
                <a:solidFill>
                  <a:schemeClr val="bg1"/>
                </a:solidFill>
              </a:rPr>
              <a:t>Срок  предоставления:  до  10-го  числа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154321"/>
              </p:ext>
            </p:extLst>
          </p:nvPr>
        </p:nvGraphicFramePr>
        <p:xfrm>
          <a:off x="5918605" y="3849986"/>
          <a:ext cx="5359669" cy="1974480"/>
        </p:xfrm>
        <a:graphic>
          <a:graphicData uri="http://schemas.openxmlformats.org/drawingml/2006/table">
            <a:tbl>
              <a:tblPr/>
              <a:tblGrid>
                <a:gridCol w="5359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Больничная  летальность  от  инфаркта  миокарда, %</a:t>
                      </a:r>
                    </a:p>
                  </a:txBody>
                  <a:tcPr marL="108000" marR="127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Больничная  летальность  от  острого  нарушения  мозгового  кровообращения, %</a:t>
                      </a:r>
                    </a:p>
                  </a:txBody>
                  <a:tcPr marL="108000" marR="127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Отношение  числа  рентген-эндоваскулярных  вмешательств  в  лечебных  целях, к  общему  числу  выбывших  больных,  перенесших  острый  коронарный  синдром</a:t>
                      </a:r>
                    </a:p>
                  </a:txBody>
                  <a:tcPr marL="108000" marR="127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8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Количество  рентген-эндоваскулярных  вмешательств  в  лечебных  целях, тыс. ед.</a:t>
                      </a:r>
                    </a:p>
                  </a:txBody>
                  <a:tcPr marL="108000" marR="127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Доля  профильных  госпитализаций  пациентов  с  острыми  цереброваскулярными  болезнями (I60- I66),  доставленных  автомобилями  скорой  медицинской  помощи, %</a:t>
                      </a:r>
                    </a:p>
                  </a:txBody>
                  <a:tcPr marL="108000" marR="127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210084"/>
              </p:ext>
            </p:extLst>
          </p:nvPr>
        </p:nvGraphicFramePr>
        <p:xfrm>
          <a:off x="5918605" y="5984875"/>
          <a:ext cx="5359669" cy="762000"/>
        </p:xfrm>
        <a:graphic>
          <a:graphicData uri="http://schemas.openxmlformats.org/drawingml/2006/table">
            <a:tbl>
              <a:tblPr/>
              <a:tblGrid>
                <a:gridCol w="5359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Больничная  летальность  от  инфаркта  миокарда, %</a:t>
                      </a:r>
                    </a:p>
                  </a:txBody>
                  <a:tcPr marL="108000" marR="127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Больничная  летальность  от  острого  нарушения  мозгового  кровообращения, %</a:t>
                      </a:r>
                    </a:p>
                  </a:txBody>
                  <a:tcPr marL="108000" marR="127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Доля  профильных  госпитализаций  пациентов  с  острыми  цереброваскулярными  болезнями (I60- I66),  доставленных  автомобилями  скорой  медицинской  помощи, %</a:t>
                      </a:r>
                    </a:p>
                  </a:txBody>
                  <a:tcPr marL="108000" marR="127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0242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831532-2CCD-CA45-9244-0D8C4980C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93248" y="2374865"/>
            <a:ext cx="8133347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ru-RU" sz="2800" b="1" spc="20" dirty="0">
                <a:solidFill>
                  <a:srgbClr val="FF0000"/>
                </a:solidFill>
                <a:latin typeface="Century Gothic" charset="0"/>
              </a:rPr>
              <a:t>Мониторинг </a:t>
            </a:r>
            <a:r>
              <a:rPr lang="ru-RU" sz="2000" spc="20" dirty="0">
                <a:solidFill>
                  <a:schemeClr val="bg1"/>
                </a:solidFill>
                <a:latin typeface="Century Gothic" charset="0"/>
              </a:rPr>
              <a:t>– сбор  оперативной  информации, инструмент  для  оценки  процесса, принятия  и  коррекции  управленческих  решений</a:t>
            </a:r>
          </a:p>
          <a:p>
            <a:pPr lvl="0">
              <a:spcBef>
                <a:spcPts val="600"/>
              </a:spcBef>
              <a:buClr>
                <a:srgbClr val="3891A7"/>
              </a:buClr>
              <a:buSzPct val="80000"/>
            </a:pPr>
            <a:endParaRPr lang="ru-RU" sz="2000" spc="20" dirty="0">
              <a:solidFill>
                <a:srgbClr val="FF0000"/>
              </a:solidFill>
              <a:latin typeface="Century Gothic" charset="0"/>
            </a:endParaRPr>
          </a:p>
          <a:p>
            <a:pPr lvl="0">
              <a:spcBef>
                <a:spcPts val="600"/>
              </a:spcBef>
              <a:buClr>
                <a:srgbClr val="3891A7"/>
              </a:buClr>
              <a:buSzPct val="80000"/>
            </a:pPr>
            <a:endParaRPr lang="ru-RU" sz="2000" spc="20" dirty="0">
              <a:solidFill>
                <a:srgbClr val="FF0000"/>
              </a:solidFill>
              <a:latin typeface="Century Gothic" charset="0"/>
            </a:endParaRPr>
          </a:p>
          <a:p>
            <a:pPr lvl="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ru-RU" sz="2800" b="1" spc="20" dirty="0">
                <a:solidFill>
                  <a:srgbClr val="FF0000"/>
                </a:solidFill>
                <a:latin typeface="Century Gothic" charset="0"/>
              </a:rPr>
              <a:t>Отчет</a:t>
            </a:r>
            <a:r>
              <a:rPr lang="ru-RU" sz="2000" spc="20" dirty="0">
                <a:solidFill>
                  <a:srgbClr val="FF0000"/>
                </a:solidFill>
                <a:latin typeface="Century Gothic" charset="0"/>
              </a:rPr>
              <a:t> </a:t>
            </a:r>
            <a:r>
              <a:rPr lang="ru-RU" sz="2000" spc="20" dirty="0">
                <a:solidFill>
                  <a:schemeClr val="bg1"/>
                </a:solidFill>
                <a:latin typeface="Century Gothic" charset="0"/>
              </a:rPr>
              <a:t>– оценка  результатов  за  определенный  период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2FA357-5C8B-654E-9BB3-803A5782D685}"/>
              </a:ext>
            </a:extLst>
          </p:cNvPr>
          <p:cNvCxnSpPr>
            <a:cxnSpLocks/>
          </p:cNvCxnSpPr>
          <p:nvPr/>
        </p:nvCxnSpPr>
        <p:spPr>
          <a:xfrm>
            <a:off x="1663182" y="2512541"/>
            <a:ext cx="0" cy="2150075"/>
          </a:xfrm>
          <a:prstGeom prst="line">
            <a:avLst/>
          </a:prstGeom>
          <a:ln w="76200">
            <a:solidFill>
              <a:srgbClr val="319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947660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DE9B09-DD36-9F4C-A7CD-94E48C332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1582400" y="6305550"/>
            <a:ext cx="609600" cy="476250"/>
          </a:xfrm>
          <a:prstGeom prst="rect">
            <a:avLst/>
          </a:prstGeom>
        </p:spPr>
        <p:txBody>
          <a:bodyPr/>
          <a:lstStyle/>
          <a:p>
            <a:fld id="{6294C92D-0306-4E69-9CD3-20855E849650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12</a:t>
            </a:fld>
            <a:endParaRPr lang="en-US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68258348"/>
              </p:ext>
            </p:extLst>
          </p:nvPr>
        </p:nvGraphicFramePr>
        <p:xfrm>
          <a:off x="658813" y="1425388"/>
          <a:ext cx="10621963" cy="43201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6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0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06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85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1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28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11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77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69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8166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5139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84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№ </a:t>
                      </a:r>
                      <a:b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п/п</a:t>
                      </a:r>
                    </a:p>
                  </a:txBody>
                  <a:tcPr marL="6450" marR="6450" marT="645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Наименование  показателя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Тип  </a:t>
                      </a:r>
                      <a:b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показателя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2018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2018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2019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220">
                <a:tc>
                  <a:txBody>
                    <a:bodyPr/>
                    <a:lstStyle/>
                    <a:p>
                      <a:pPr algn="ctr"/>
                      <a:endParaRPr lang="ru-RU" sz="800" b="1"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</a:txBody>
                  <a:tcPr marL="6450" marR="6450" marT="645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Базовое  значение  на  31.12.2017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ДЗМ</a:t>
                      </a:r>
                      <a:endParaRPr lang="ru-RU" sz="800" b="1" dirty="0"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территория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Целевой  показатель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ru-RU" sz="800" b="1" dirty="0" err="1"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мес</a:t>
                      </a:r>
                      <a:endParaRPr lang="ru-RU" sz="800" b="1" dirty="0"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7 </a:t>
                      </a:r>
                      <a:r>
                        <a:rPr lang="ru-RU" sz="800" b="1" dirty="0" err="1"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мес</a:t>
                      </a:r>
                      <a:endParaRPr lang="ru-RU" sz="800" b="1" dirty="0"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8 </a:t>
                      </a:r>
                      <a:r>
                        <a:rPr lang="ru-RU" sz="800" b="1" dirty="0" err="1"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мес</a:t>
                      </a:r>
                      <a:endParaRPr lang="ru-RU" sz="800" b="1" dirty="0"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9 </a:t>
                      </a:r>
                      <a:r>
                        <a:rPr lang="ru-RU" sz="800" b="1" dirty="0" err="1"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мес</a:t>
                      </a:r>
                      <a:endParaRPr lang="ru-RU" sz="800" b="1" dirty="0"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5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450" marR="6450" marT="645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Смертность  от  инфаркта  миокарда,  на  100  тыс. населения</a:t>
                      </a:r>
                    </a:p>
                  </a:txBody>
                  <a:tcPr marL="116102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основной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26,1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24,2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450" marR="6450" marT="645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Смертность  от  острого  нарушения  мозгового  кровообращения,  на  100  тыс. населения</a:t>
                      </a:r>
                    </a:p>
                  </a:txBody>
                  <a:tcPr marL="116102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основной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81,8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75,8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81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450" marR="6450" marT="645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Больничная  летальность  от  инфаркта  миокарда, %</a:t>
                      </a:r>
                    </a:p>
                  </a:txBody>
                  <a:tcPr marL="116102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дополнительный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7,5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7,1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6,8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7,3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6,9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7,0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7,0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7,0 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6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6450" marR="6450" marT="645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Больничная  летальность  от  острого  нарушения  мозгового  кровобращения, %</a:t>
                      </a:r>
                    </a:p>
                  </a:txBody>
                  <a:tcPr marL="116102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дополнительный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17,8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18,1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17,7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17,3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18,5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18,3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17,9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17,9 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79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450" marR="6450" marT="645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Отношение  числа  рентген-эндоваскулярных  вмешательств  в  лечебных  целях к  общему  числу  выбывших  больных,  перенесших  острый  коронарный  синдром</a:t>
                      </a:r>
                    </a:p>
                  </a:txBody>
                  <a:tcPr marL="116102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дополнительный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84,6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69,2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98,2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85,5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85,2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88,5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88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90,4 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6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6450" marR="6450" marT="645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Количество  рентген-эндоваскулярных  вмешательств  </a:t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в  лечебных  целях, тыс. ед.</a:t>
                      </a:r>
                    </a:p>
                  </a:txBody>
                  <a:tcPr marL="116102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дополнительный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34,559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21,727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34,514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34,927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10,253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11,983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13,683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15,533 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79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6450" marR="6450" marT="645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Доля  профильных  госпитализаций  пациентов  с  острыми  цереброваскулярными  заболеваниями,  доставленных  автомобилями  скорой  медицинской  помощи, %</a:t>
                      </a:r>
                    </a:p>
                  </a:txBody>
                  <a:tcPr marL="116102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дополнительный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87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83,4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83,4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88,3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84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84,9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86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86,9 </a:t>
                      </a:r>
                    </a:p>
                  </a:txBody>
                  <a:tcPr marL="6450" marR="6450" marT="64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2029850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E34BEC-6CFB-4F43-913E-FE0B13F35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1582400" y="6305550"/>
            <a:ext cx="609600" cy="476250"/>
          </a:xfrm>
          <a:prstGeom prst="rect">
            <a:avLst/>
          </a:prstGeom>
        </p:spPr>
        <p:txBody>
          <a:bodyPr/>
          <a:lstStyle/>
          <a:p>
            <a:fld id="{6294C92D-0306-4E69-9CD3-20855E849650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</a:t>
            </a:fld>
            <a:endParaRPr lang="en-US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66297502"/>
              </p:ext>
            </p:extLst>
          </p:nvPr>
        </p:nvGraphicFramePr>
        <p:xfrm>
          <a:off x="505143" y="1403631"/>
          <a:ext cx="10575925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44999213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B48691-5AEE-724E-9537-E07F337E2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37605909"/>
              </p:ext>
            </p:extLst>
          </p:nvPr>
        </p:nvGraphicFramePr>
        <p:xfrm>
          <a:off x="544679" y="1797424"/>
          <a:ext cx="9999662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421093" y="1452124"/>
            <a:ext cx="14478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spc="-300" dirty="0">
                <a:solidFill>
                  <a:srgbClr val="FF0000"/>
                </a:solidFill>
                <a:latin typeface="Century Gothic" panose="020B0502020202020204" pitchFamily="34" charset="0"/>
              </a:rPr>
              <a:t>! ?</a:t>
            </a:r>
          </a:p>
        </p:txBody>
      </p:sp>
    </p:spTree>
    <p:extLst>
      <p:ext uri="{BB962C8B-B14F-4D97-AF65-F5344CB8AC3E}">
        <p14:creationId xmlns:p14="http://schemas.microsoft.com/office/powerpoint/2010/main" val="38740724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B8413B-78BA-0E45-8069-9DB57DB56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41468989"/>
              </p:ext>
            </p:extLst>
          </p:nvPr>
        </p:nvGraphicFramePr>
        <p:xfrm>
          <a:off x="533091" y="1420906"/>
          <a:ext cx="9999662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496000" y="2366509"/>
            <a:ext cx="14478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spc="-300" dirty="0">
                <a:solidFill>
                  <a:srgbClr val="FF0000"/>
                </a:solidFill>
                <a:latin typeface="Century Gothic" panose="020B0502020202020204" pitchFamily="34" charset="0"/>
              </a:rPr>
              <a:t>! ?</a:t>
            </a:r>
          </a:p>
        </p:txBody>
      </p:sp>
    </p:spTree>
    <p:extLst>
      <p:ext uri="{BB962C8B-B14F-4D97-AF65-F5344CB8AC3E}">
        <p14:creationId xmlns:p14="http://schemas.microsoft.com/office/powerpoint/2010/main" val="39382956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BC5B19-917D-5B4A-820C-9F308D46F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38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8813" y="789816"/>
            <a:ext cx="9485155" cy="527836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lvl="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ru-RU" sz="2400" b="1" spc="20" dirty="0">
                <a:solidFill>
                  <a:schemeClr val="bg1"/>
                </a:solidFill>
                <a:latin typeface="Century Gothic" charset="0"/>
              </a:rPr>
              <a:t>Мониторинг</a:t>
            </a:r>
            <a:r>
              <a:rPr lang="ru-RU" sz="2400" spc="20" dirty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ru-RU" sz="2400" spc="20" dirty="0">
                <a:solidFill>
                  <a:schemeClr val="bg1"/>
                </a:solidFill>
                <a:latin typeface="Cambria"/>
              </a:rPr>
              <a:t>‒</a:t>
            </a:r>
            <a:r>
              <a:rPr lang="ru-RU" sz="2400" spc="20" dirty="0">
                <a:solidFill>
                  <a:schemeClr val="bg1"/>
                </a:solidFill>
                <a:latin typeface="Century Gothic" charset="0"/>
              </a:rPr>
              <a:t> сбор  оперативной  информации, инструмент  для  оценки  процесса, принятия  и  коррекции  управленческих  решений</a:t>
            </a:r>
            <a:endParaRPr lang="ru-RU" sz="2000" spc="20" dirty="0">
              <a:solidFill>
                <a:schemeClr val="bg1"/>
              </a:solidFill>
              <a:latin typeface="Century Gothic" charset="0"/>
            </a:endParaRPr>
          </a:p>
          <a:p>
            <a:pPr lvl="0">
              <a:spcBef>
                <a:spcPts val="600"/>
              </a:spcBef>
              <a:buClr>
                <a:srgbClr val="3891A7"/>
              </a:buClr>
              <a:buSzPct val="80000"/>
            </a:pPr>
            <a:endParaRPr lang="ru-RU" sz="2000" spc="20" dirty="0">
              <a:solidFill>
                <a:schemeClr val="bg1"/>
              </a:solidFill>
              <a:latin typeface="Century Gothic" charset="0"/>
            </a:endParaRPr>
          </a:p>
          <a:p>
            <a:pPr marL="252000" lvl="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ru-RU" sz="2000" b="1" spc="20" dirty="0">
                <a:solidFill>
                  <a:srgbClr val="319144"/>
                </a:solidFill>
                <a:latin typeface="Century Gothic" charset="0"/>
              </a:rPr>
              <a:t>ЭТАПЫ:</a:t>
            </a:r>
          </a:p>
          <a:p>
            <a:pPr marL="25200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ru-RU" sz="2000" b="1" spc="20" dirty="0">
                <a:solidFill>
                  <a:schemeClr val="bg1"/>
                </a:solidFill>
                <a:latin typeface="Century Gothic" charset="0"/>
              </a:rPr>
              <a:t>МО: </a:t>
            </a:r>
            <a:r>
              <a:rPr lang="ru-RU" sz="2000" spc="20" dirty="0">
                <a:solidFill>
                  <a:schemeClr val="bg1"/>
                </a:solidFill>
                <a:latin typeface="Century Gothic" charset="0"/>
              </a:rPr>
              <a:t>Сбор  информации, </a:t>
            </a:r>
          </a:p>
          <a:p>
            <a:pPr marL="25200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ru-RU" sz="2000" spc="20" dirty="0">
                <a:solidFill>
                  <a:schemeClr val="bg1"/>
                </a:solidFill>
                <a:latin typeface="Century Gothic" charset="0"/>
              </a:rPr>
              <a:t>предоставление в  ЦМС</a:t>
            </a:r>
          </a:p>
          <a:p>
            <a:pPr marL="252000">
              <a:spcBef>
                <a:spcPts val="600"/>
              </a:spcBef>
              <a:buClr>
                <a:srgbClr val="3891A7"/>
              </a:buClr>
              <a:buSzPct val="80000"/>
            </a:pPr>
            <a:endParaRPr lang="ru-RU" sz="2000" spc="20" dirty="0">
              <a:latin typeface="Century Gothic" charset="0"/>
            </a:endParaRPr>
          </a:p>
          <a:p>
            <a:pPr marL="25200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ru-RU" sz="2000" b="1" spc="20" dirty="0">
                <a:solidFill>
                  <a:schemeClr val="bg1"/>
                </a:solidFill>
                <a:latin typeface="Century Gothic" charset="0"/>
              </a:rPr>
              <a:t>ЦМС: </a:t>
            </a:r>
            <a:r>
              <a:rPr lang="ru-RU" sz="2000" spc="20" dirty="0">
                <a:solidFill>
                  <a:schemeClr val="bg1"/>
                </a:solidFill>
                <a:latin typeface="Century Gothic" charset="0"/>
              </a:rPr>
              <a:t>Сбор  информации  от  МО, формирование  свода, анализ  показателей, предоставление  в  ДЗМ</a:t>
            </a:r>
          </a:p>
          <a:p>
            <a:pPr marL="252000">
              <a:spcBef>
                <a:spcPts val="600"/>
              </a:spcBef>
              <a:buClr>
                <a:srgbClr val="3891A7"/>
              </a:buClr>
              <a:buSzPct val="80000"/>
            </a:pPr>
            <a:endParaRPr lang="ru-RU" sz="2000" spc="20" dirty="0">
              <a:solidFill>
                <a:schemeClr val="bg1"/>
              </a:solidFill>
              <a:latin typeface="Century Gothic" charset="0"/>
            </a:endParaRPr>
          </a:p>
          <a:p>
            <a:pPr marL="25200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ru-RU" sz="2000" b="1" spc="20" dirty="0">
                <a:solidFill>
                  <a:schemeClr val="bg1"/>
                </a:solidFill>
                <a:latin typeface="Century Gothic" charset="0"/>
              </a:rPr>
              <a:t>ДЗМ:  </a:t>
            </a:r>
            <a:r>
              <a:rPr lang="ru-RU" sz="2000" spc="20" dirty="0">
                <a:solidFill>
                  <a:schemeClr val="bg1"/>
                </a:solidFill>
                <a:latin typeface="Century Gothic" charset="0"/>
              </a:rPr>
              <a:t>анализ показателей и  предоставление  в контролирующие  органы</a:t>
            </a:r>
          </a:p>
          <a:p>
            <a:pPr>
              <a:spcBef>
                <a:spcPts val="600"/>
              </a:spcBef>
              <a:buClr>
                <a:srgbClr val="3891A7"/>
              </a:buClr>
              <a:buSzPct val="80000"/>
            </a:pPr>
            <a:endParaRPr lang="ru-RU" sz="2000" spc="20" dirty="0">
              <a:latin typeface="Century 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88277" y="2598003"/>
            <a:ext cx="2458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АНАЛИЗ  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ПОКАЗАТЕЛЕЙ 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E42562-6643-2D4C-A79E-D1D4B37A182A}"/>
              </a:ext>
            </a:extLst>
          </p:cNvPr>
          <p:cNvCxnSpPr>
            <a:cxnSpLocks/>
          </p:cNvCxnSpPr>
          <p:nvPr/>
        </p:nvCxnSpPr>
        <p:spPr>
          <a:xfrm>
            <a:off x="737035" y="2436341"/>
            <a:ext cx="0" cy="3111019"/>
          </a:xfrm>
          <a:prstGeom prst="line">
            <a:avLst/>
          </a:prstGeom>
          <a:ln w="76200">
            <a:solidFill>
              <a:srgbClr val="319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58813" y="2248292"/>
            <a:ext cx="10621962" cy="3487115"/>
          </a:xfrm>
          <a:prstGeom prst="rect">
            <a:avLst/>
          </a:prstGeom>
          <a:solidFill>
            <a:schemeClr val="tx1">
              <a:lumMod val="85000"/>
            </a:schemeClr>
          </a:solidFill>
          <a:ln w="31750">
            <a:noFill/>
          </a:ln>
        </p:spPr>
        <p:txBody>
          <a:bodyPr wrap="square" rtlCol="0">
            <a:no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NB</a:t>
            </a:r>
            <a:r>
              <a:rPr lang="ru-RU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!  </a:t>
            </a:r>
            <a:endParaRPr lang="en-US" sz="5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ru-RU" sz="4000" dirty="0">
                <a:latin typeface="Century Gothic" panose="020B0502020202020204" pitchFamily="34" charset="0"/>
              </a:rPr>
              <a:t> </a:t>
            </a:r>
            <a:endParaRPr lang="en-US" sz="4000" dirty="0">
              <a:latin typeface="Century Gothic" panose="020B0502020202020204" pitchFamily="34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Corbel" panose="020B0503020204020204" pitchFamily="34" charset="0"/>
              </a:rPr>
              <a:t>С  ЦЕЛЬЮ  УВЕЛИЧЕНИЯ  ЭФФЕКТИВНОСТИ  МОНИТОРИНГА   </a:t>
            </a:r>
            <a:r>
              <a:rPr lang="ru-RU" sz="2800" b="1" dirty="0">
                <a:solidFill>
                  <a:srgbClr val="FF0000"/>
                </a:solidFill>
                <a:latin typeface="Corbel" panose="020B0503020204020204" pitchFamily="34" charset="0"/>
              </a:rPr>
              <a:t>АНАЛИЗ   ПОКАЗАТЕЛЕЙ  </a:t>
            </a:r>
            <a:r>
              <a:rPr lang="ru-RU" sz="2800" b="1" dirty="0">
                <a:solidFill>
                  <a:schemeClr val="bg1"/>
                </a:solidFill>
                <a:latin typeface="Corbel" panose="020B0503020204020204" pitchFamily="34" charset="0"/>
              </a:rPr>
              <a:t>ДОЛЖЕН  ПРИСУТСТВОВАТЬ </a:t>
            </a:r>
            <a:br>
              <a:rPr lang="ru-RU" sz="2800" b="1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Corbel" panose="020B0503020204020204" pitchFamily="34" charset="0"/>
              </a:rPr>
              <a:t>НА  ВСЕХ  ЭТАПАХ</a:t>
            </a:r>
          </a:p>
          <a:p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8527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D1DDF2-881A-4245-8FFD-6544E9B6F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582400" y="6305550"/>
            <a:ext cx="609600" cy="476250"/>
          </a:xfrm>
          <a:prstGeom prst="rect">
            <a:avLst/>
          </a:prstGeom>
        </p:spPr>
        <p:txBody>
          <a:bodyPr/>
          <a:lstStyle/>
          <a:p>
            <a:fld id="{6294C92D-0306-4E69-9CD3-20855E849650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17</a:t>
            </a:fld>
            <a:endParaRPr lang="en-US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4667" y="3131297"/>
            <a:ext cx="88206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rgbClr val="319144"/>
                </a:solidFill>
              </a:rPr>
              <a:t>БЛАГОДАРЮ  ЗА 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677005666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47665D-59DB-E749-9ED2-6E04DB67E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38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9754" y="3861217"/>
            <a:ext cx="10620376" cy="2123658"/>
          </a:xfrm>
          <a:prstGeom prst="rect">
            <a:avLst/>
          </a:prstGeom>
        </p:spPr>
        <p:txBody>
          <a:bodyPr wrap="square" lIns="180000">
            <a:noAutofit/>
          </a:bodyPr>
          <a:lstStyle/>
          <a:p>
            <a:pPr lvl="0" defTabSz="914400"/>
            <a:r>
              <a:rPr lang="ru-RU" sz="2000" b="1" dirty="0">
                <a:solidFill>
                  <a:srgbClr val="319144"/>
                </a:solidFill>
                <a:ea typeface="Times New Roman"/>
                <a:cs typeface="Times New Roman"/>
              </a:rPr>
              <a:t>ЦЕЛИ ПРОГРАММЫ:</a:t>
            </a:r>
            <a:endParaRPr lang="ru-RU" sz="1600" b="1" dirty="0">
              <a:solidFill>
                <a:srgbClr val="319144"/>
              </a:solidFill>
              <a:ea typeface="Times New Roman"/>
              <a:cs typeface="Times New Roman"/>
            </a:endParaRPr>
          </a:p>
          <a:p>
            <a:pPr lvl="0" defTabSz="914400"/>
            <a:r>
              <a:rPr lang="ru-RU" sz="1600" b="1" dirty="0">
                <a:solidFill>
                  <a:prstClr val="black"/>
                </a:solidFill>
                <a:ea typeface="Times New Roman"/>
              </a:rPr>
              <a:t>Цель 1 </a:t>
            </a:r>
            <a:r>
              <a:rPr lang="ru-RU" sz="1600" dirty="0">
                <a:solidFill>
                  <a:prstClr val="black"/>
                </a:solidFill>
                <a:ea typeface="Times New Roman"/>
              </a:rPr>
              <a:t>― снижение к 2024 году смертности населения трудоспособного возраста до 350 случаев на 100 тыс. населения;</a:t>
            </a:r>
          </a:p>
          <a:p>
            <a:pPr lvl="0" defTabSz="914400"/>
            <a:r>
              <a:rPr lang="ru-RU" sz="1600" b="1" dirty="0">
                <a:solidFill>
                  <a:prstClr val="black"/>
                </a:solidFill>
                <a:ea typeface="Times New Roman"/>
              </a:rPr>
              <a:t>Цель 2 </a:t>
            </a:r>
            <a:r>
              <a:rPr lang="ru-RU" sz="1600" dirty="0">
                <a:solidFill>
                  <a:prstClr val="black"/>
                </a:solidFill>
                <a:ea typeface="Times New Roman"/>
              </a:rPr>
              <a:t>― снижение к 2024 году смертности от болезней системы кровообращения до 450 случаев на 100 тыс. населения;</a:t>
            </a:r>
          </a:p>
          <a:p>
            <a:pPr lvl="0" defTabSz="914400"/>
            <a:r>
              <a:rPr lang="ru-RU" sz="1600" b="1" dirty="0">
                <a:solidFill>
                  <a:prstClr val="black"/>
                </a:solidFill>
                <a:ea typeface="Times New Roman"/>
              </a:rPr>
              <a:t>Цель 3 </a:t>
            </a:r>
            <a:r>
              <a:rPr lang="ru-RU" sz="1600" dirty="0">
                <a:solidFill>
                  <a:prstClr val="black"/>
                </a:solidFill>
                <a:ea typeface="Times New Roman"/>
              </a:rPr>
              <a:t>― снижение к 2024 году смертности от новообразований, в том числе от злокачественных, до 185 случаев </a:t>
            </a:r>
            <a:br>
              <a:rPr lang="en-US" sz="1600" dirty="0">
                <a:solidFill>
                  <a:prstClr val="black"/>
                </a:solidFill>
                <a:ea typeface="Times New Roman"/>
              </a:rPr>
            </a:br>
            <a:r>
              <a:rPr lang="ru-RU" sz="1600" dirty="0">
                <a:solidFill>
                  <a:prstClr val="black"/>
                </a:solidFill>
                <a:ea typeface="Times New Roman"/>
              </a:rPr>
              <a:t>на 100 тыс. населения;</a:t>
            </a:r>
          </a:p>
          <a:p>
            <a:pPr lvl="0" defTabSz="914400"/>
            <a:r>
              <a:rPr lang="ru-RU" sz="1600" b="1" dirty="0">
                <a:solidFill>
                  <a:prstClr val="black"/>
                </a:solidFill>
                <a:ea typeface="Times New Roman"/>
              </a:rPr>
              <a:t>Цель 4 </a:t>
            </a:r>
            <a:r>
              <a:rPr lang="ru-RU" sz="1600" dirty="0">
                <a:solidFill>
                  <a:prstClr val="black"/>
                </a:solidFill>
                <a:ea typeface="Times New Roman"/>
              </a:rPr>
              <a:t>― снижение к 2024 году младенческой смертности до 4,5 случая на 1 тыс. родившихся живыми.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335978"/>
              </p:ext>
            </p:extLst>
          </p:nvPr>
        </p:nvGraphicFramePr>
        <p:xfrm>
          <a:off x="699754" y="2513271"/>
          <a:ext cx="10156461" cy="119914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90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7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8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95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Сроки реализации Программы</a:t>
                      </a:r>
                      <a:endParaRPr lang="ru-RU" sz="14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8000" marR="39370" marT="64770" marB="6477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-</a:t>
                      </a:r>
                      <a:endParaRPr lang="ru-RU" sz="1400" b="1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2018 - 2024 годы</a:t>
                      </a:r>
                      <a:endParaRPr lang="ru-RU" sz="14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8000" marR="39370" marT="64770" marB="6477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5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Ответственный исполнитель Программы</a:t>
                      </a:r>
                      <a:endParaRPr lang="ru-RU" sz="14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8000" marR="39370" marT="64770" marB="6477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-</a:t>
                      </a:r>
                      <a:endParaRPr lang="ru-RU" sz="14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Министерство здравоохранения Российской Федерации</a:t>
                      </a:r>
                      <a:endParaRPr lang="ru-RU" sz="14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8000" marR="39370" marT="64770" marB="6477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D06A0E-FA37-CA48-9BA0-3B38120489B1}"/>
              </a:ext>
            </a:extLst>
          </p:cNvPr>
          <p:cNvCxnSpPr>
            <a:cxnSpLocks/>
          </p:cNvCxnSpPr>
          <p:nvPr/>
        </p:nvCxnSpPr>
        <p:spPr>
          <a:xfrm>
            <a:off x="745792" y="3954466"/>
            <a:ext cx="0" cy="1958654"/>
          </a:xfrm>
          <a:prstGeom prst="line">
            <a:avLst/>
          </a:prstGeom>
          <a:ln w="76200">
            <a:solidFill>
              <a:srgbClr val="319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873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4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3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A379A53-15A9-BB48-8851-03E86E456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73" y="-105135"/>
            <a:ext cx="12184380" cy="6858000"/>
          </a:xfrm>
          <a:prstGeom prst="rect">
            <a:avLst/>
          </a:prstGeom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CA48A81A-D621-0344-B2E5-004F3E3E180B}"/>
              </a:ext>
            </a:extLst>
          </p:cNvPr>
          <p:cNvSpPr/>
          <p:nvPr/>
        </p:nvSpPr>
        <p:spPr>
          <a:xfrm>
            <a:off x="658813" y="1522722"/>
            <a:ext cx="10394198" cy="136652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lvl="0" defTabSz="914400">
              <a:lnSpc>
                <a:spcPct val="115000"/>
              </a:lnSpc>
            </a:pPr>
            <a:r>
              <a:rPr lang="ru-RU" sz="2400" b="1" dirty="0">
                <a:solidFill>
                  <a:srgbClr val="FF0000"/>
                </a:solidFill>
                <a:ea typeface="Times New Roman"/>
                <a:cs typeface="Times New Roman"/>
                <a:hlinkClick r:id="rId3" action="ppaction://hlinkfile" tooltip="Направление (подпрограмма) &quot;Совершенствование оказания медицинской помощи, включая профилактику заболеваний и формирование здорового образа жизни&quot;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НАПРАВЛЕНИЕ</a:t>
            </a:r>
            <a:r>
              <a:rPr lang="ru-RU" sz="2400" b="1" dirty="0">
                <a:solidFill>
                  <a:prstClr val="black"/>
                </a:solidFill>
                <a:ea typeface="Times New Roman"/>
                <a:cs typeface="Times New Roman"/>
              </a:rPr>
              <a:t> (подпрограмма) </a:t>
            </a:r>
          </a:p>
          <a:p>
            <a:pPr lvl="0" defTabSz="914400">
              <a:lnSpc>
                <a:spcPct val="115000"/>
              </a:lnSpc>
            </a:pPr>
            <a:r>
              <a:rPr lang="ru-RU" sz="2400" b="1" dirty="0">
                <a:solidFill>
                  <a:prstClr val="black"/>
                </a:solidFill>
                <a:ea typeface="Times New Roman"/>
                <a:cs typeface="Times New Roman"/>
              </a:rPr>
              <a:t>"Совершенствование оказания медицинской помощи, включая профилактику заболеваний и формирование здорового образа жизни"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89B340-7019-BA4E-A496-34E092DDA207}"/>
              </a:ext>
            </a:extLst>
          </p:cNvPr>
          <p:cNvGrpSpPr/>
          <p:nvPr/>
        </p:nvGrpSpPr>
        <p:grpSpPr>
          <a:xfrm>
            <a:off x="265174" y="3182041"/>
            <a:ext cx="11015601" cy="2459861"/>
            <a:chOff x="265174" y="3182041"/>
            <a:chExt cx="11015601" cy="2459861"/>
          </a:xfrm>
        </p:grpSpPr>
        <p:pic>
          <p:nvPicPr>
            <p:cNvPr id="16" name="Graphic 24" descr="Checklist">
              <a:extLst>
                <a:ext uri="{FF2B5EF4-FFF2-40B4-BE49-F238E27FC236}">
                  <a16:creationId xmlns:a16="http://schemas.microsoft.com/office/drawing/2014/main" id="{36E10394-D0F7-F74C-8190-783643F69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5174" y="3182041"/>
              <a:ext cx="2484563" cy="2459861"/>
            </a:xfrm>
            <a:prstGeom prst="rect">
              <a:avLst/>
            </a:prstGeom>
          </p:spPr>
        </p:pic>
        <p:sp>
          <p:nvSpPr>
            <p:cNvPr id="18" name="Прямоугольник 4">
              <a:extLst>
                <a:ext uri="{FF2B5EF4-FFF2-40B4-BE49-F238E27FC236}">
                  <a16:creationId xmlns:a16="http://schemas.microsoft.com/office/drawing/2014/main" id="{B36340CF-CD1A-5741-A9C2-E9C66AA10938}"/>
                </a:ext>
              </a:extLst>
            </p:cNvPr>
            <p:cNvSpPr/>
            <p:nvPr/>
          </p:nvSpPr>
          <p:spPr>
            <a:xfrm>
              <a:off x="2326105" y="3323865"/>
              <a:ext cx="895467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Региональный  проект «Развитие системы оказания первичной медико-санитарной помощи»</a:t>
              </a: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Региональный проект «Борьба с сердечно-сосудистыми заболеваниями»</a:t>
              </a: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Региональный проект «Борьба с онкологическими заболеваниями»</a:t>
              </a: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Региональный проект «Развитие детского здравоохранения, включая создание современной инфраструктуры оказания медицинской помощи детям»</a:t>
              </a: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Региональный «Укрепление общественного здоровья»</a:t>
              </a: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Региональный проект «Старшее поколение»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B80914-CC6F-3544-A29D-893382FA11FA}"/>
              </a:ext>
            </a:extLst>
          </p:cNvPr>
          <p:cNvGrpSpPr/>
          <p:nvPr/>
        </p:nvGrpSpPr>
        <p:grpSpPr>
          <a:xfrm>
            <a:off x="558800" y="537244"/>
            <a:ext cx="10721975" cy="6320756"/>
            <a:chOff x="524622" y="589185"/>
            <a:chExt cx="10721975" cy="6320756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658813" y="1594640"/>
              <a:ext cx="10587784" cy="531530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18000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Основная  цель: </a:t>
              </a: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снижение  смертности  от  болезней  системы  кровообращения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Основные  показатели: </a:t>
              </a: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imes New Roman"/>
                </a:rPr>
                <a:t>снижение смертности от болезней системы кровообращения до 450 случаев на 100 тыс. населения.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imes New Roman"/>
                </a:rPr>
                <a:t>Дополнительные  показатели: </a:t>
              </a: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imes New Roman"/>
                </a:rPr>
                <a:t>Снижение  больничной  летальности  от  инфаркта  миокарда; </a:t>
              </a: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imes New Roman"/>
                </a:rPr>
                <a:t>Снижение  больничной  летальности  от  острого  нарушения  мозгового  кровообращения;</a:t>
              </a: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Увеличение  отношения  числа  рентген-</a:t>
              </a:r>
              <a:r>
                <a:rPr kumimoji="0" lang="ru-RU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эндоваскулярных</a:t>
              </a: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  вмешательств  в  лечебных  целях  </a:t>
              </a:r>
              <a:b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</a:b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к  общему  числу  выбывших  больных,  перенесших  острый  коронарный  синдром;</a:t>
              </a: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Увеличение  доли  профильных  госпитализаций  пациентов  с  острыми  цереброваскулярными  болезнями,  доставленных  автомобилями  скорой  медицинской  помощи.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Основной  результат: </a:t>
              </a: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обеспечение  качества  оказания  помощи  в  соответствии  с  клиническими  рекомендациями  и  протоколами  лечения  больных  с  сердечно-сосудистыми  заболеваниями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28D21A5-A11D-2242-919D-7C3E3A0D0829}"/>
                </a:ext>
              </a:extLst>
            </p:cNvPr>
            <p:cNvCxnSpPr>
              <a:cxnSpLocks/>
            </p:cNvCxnSpPr>
            <p:nvPr/>
          </p:nvCxnSpPr>
          <p:spPr>
            <a:xfrm>
              <a:off x="658813" y="1606796"/>
              <a:ext cx="0" cy="2876349"/>
            </a:xfrm>
            <a:prstGeom prst="line">
              <a:avLst/>
            </a:prstGeom>
            <a:ln w="76200">
              <a:solidFill>
                <a:srgbClr val="3191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A3A2518-69AD-114D-9DBE-650233680924}"/>
                </a:ext>
              </a:extLst>
            </p:cNvPr>
            <p:cNvCxnSpPr>
              <a:cxnSpLocks/>
            </p:cNvCxnSpPr>
            <p:nvPr/>
          </p:nvCxnSpPr>
          <p:spPr>
            <a:xfrm>
              <a:off x="658813" y="4678057"/>
              <a:ext cx="0" cy="599975"/>
            </a:xfrm>
            <a:prstGeom prst="line">
              <a:avLst/>
            </a:prstGeom>
            <a:ln w="76200">
              <a:solidFill>
                <a:srgbClr val="3191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6B0807-71E5-2F43-B9FE-13640B6C5BA1}"/>
                </a:ext>
              </a:extLst>
            </p:cNvPr>
            <p:cNvSpPr/>
            <p:nvPr/>
          </p:nvSpPr>
          <p:spPr>
            <a:xfrm>
              <a:off x="524622" y="589185"/>
              <a:ext cx="7079329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ru-RU" b="1" kern="0" dirty="0">
                  <a:solidFill>
                    <a:srgbClr val="FF0000"/>
                  </a:solidFill>
                </a:rPr>
                <a:t>РЕГИОНАЛЬНЫЙ ПРОЕКТ «БОРЬБА С СЕРДЕЧНО-СОСУДИСТЫМИ ЗАБОЛЕВАНИЯМИ»</a:t>
              </a:r>
              <a:endParaRPr lang="en-US" b="1" kern="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9366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E9386-CDDA-824E-B385-32160C77C2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" y="0"/>
            <a:ext cx="12188190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75" y="1346858"/>
            <a:ext cx="5492736" cy="33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461713"/>
              </p:ext>
            </p:extLst>
          </p:nvPr>
        </p:nvGraphicFramePr>
        <p:xfrm>
          <a:off x="731837" y="1679259"/>
          <a:ext cx="10620374" cy="393923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3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0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1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69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69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69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69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69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69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698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50911"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</a:txBody>
                  <a:tcPr marL="2711" marR="2711" marT="2711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Наименование  показателя</a:t>
                      </a:r>
                    </a:p>
                  </a:txBody>
                  <a:tcPr marL="4880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Тип  показателя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2017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2019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2020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2021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2022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2023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2024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4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2711" marR="2711" marT="2711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Смертность  от  инфаркта  миокарда,  на  100  тыс. населения</a:t>
                      </a:r>
                    </a:p>
                  </a:txBody>
                  <a:tcPr marL="72000" marR="36000" marT="36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основной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26,1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24,2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23,3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22,5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21,6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20,7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8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2711" marR="2711" marT="2711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Смертность  от  острого  нарушения  мозгового  кровообращения,  на  100  тыс. населения</a:t>
                      </a:r>
                    </a:p>
                  </a:txBody>
                  <a:tcPr marL="72000" marR="36000" marT="36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основной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81,8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75,8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70,3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67,5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64,7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62,6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8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2711" marR="2711" marT="2711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Больничная  летальность  от  инфаркта  миокарда, %</a:t>
                      </a:r>
                    </a:p>
                  </a:txBody>
                  <a:tcPr marL="72000" marR="36000" marT="36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дополнительный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7,5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7,3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7,2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7,1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6,9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6,8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8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2711" marR="2711" marT="2711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Больничная  летальность  от  острого  нарушения  мозгового  кровообращения, %</a:t>
                      </a:r>
                    </a:p>
                  </a:txBody>
                  <a:tcPr marL="72000" marR="36000" marT="36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дополнительный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17,8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17,3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16,5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15,9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15,1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33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2711" marR="2711" marT="2711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Отношение  числа  рентген-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эндоваскулярных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вмешательств  в  лечебных  целях  к  общему  числу  выбывших  больных,  перенесших  острый  коронарный  синдром</a:t>
                      </a:r>
                    </a:p>
                  </a:txBody>
                  <a:tcPr marL="72000" marR="36000" marT="36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дополнительный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84,6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85,5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86,5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87,5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5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2711" marR="2711" marT="2711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Количество  рентген-эндоваскулярных  вмешательств  </a:t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  лечебных  целях, тыс. ед.</a:t>
                      </a:r>
                    </a:p>
                  </a:txBody>
                  <a:tcPr marL="72000" marR="36000" marT="36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дополнительный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34,559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34,927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35,131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35,335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35,539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35,744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35,948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7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2711" marR="2711" marT="2711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Доля  профильных  госпитализаций  пациентов  </a:t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  острыми  цереброваскулярными  болезнями,  доставленных  автомобилями  скорой  медицинской  помощи, %</a:t>
                      </a:r>
                    </a:p>
                  </a:txBody>
                  <a:tcPr marL="72000" marR="36000" marT="36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дополнительный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88,3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89,7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92,3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93,7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17705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437945-0211-F844-9B08-4AE6F6F5C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0" y="10602"/>
            <a:ext cx="1218438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39B6A35-E9D1-4229-BF2F-2D40E04A0605}"/>
              </a:ext>
            </a:extLst>
          </p:cNvPr>
          <p:cNvSpPr txBox="1"/>
          <p:nvPr/>
        </p:nvSpPr>
        <p:spPr>
          <a:xfrm>
            <a:off x="750929" y="1595316"/>
            <a:ext cx="3294296" cy="4708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80000" rtlCol="0">
            <a:spAutoFit/>
          </a:bodyPr>
          <a:lstStyle/>
          <a:p>
            <a:pPr marL="342900" indent="-342900" defTabSz="914400">
              <a:buFont typeface="+mj-lt"/>
              <a:buAutoNum type="arabicPeriod"/>
            </a:pPr>
            <a:r>
              <a:rPr lang="ru-RU" sz="1200" dirty="0">
                <a:solidFill>
                  <a:prstClr val="black"/>
                </a:solidFill>
              </a:rPr>
              <a:t>Брянская область</a:t>
            </a:r>
            <a:endParaRPr lang="ru-RU" sz="1200" b="1" dirty="0">
              <a:solidFill>
                <a:prstClr val="black"/>
              </a:solidFill>
            </a:endParaRPr>
          </a:p>
          <a:p>
            <a:pPr marL="342900" indent="-342900" defTabSz="914400">
              <a:buFont typeface="+mj-lt"/>
              <a:buAutoNum type="arabicPeriod"/>
            </a:pPr>
            <a:r>
              <a:rPr lang="ru-RU" sz="1200" dirty="0">
                <a:solidFill>
                  <a:prstClr val="black"/>
                </a:solidFill>
              </a:rPr>
              <a:t>Липецкая область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ru-RU" sz="1200" dirty="0">
                <a:solidFill>
                  <a:prstClr val="black"/>
                </a:solidFill>
              </a:rPr>
              <a:t>Орловская область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ru-RU" sz="1200" dirty="0">
                <a:solidFill>
                  <a:prstClr val="black"/>
                </a:solidFill>
              </a:rPr>
              <a:t>Московская область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ru-RU" sz="1200" dirty="0">
                <a:solidFill>
                  <a:prstClr val="black"/>
                </a:solidFill>
              </a:rPr>
              <a:t>Воронежская область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ru-RU" sz="1200" dirty="0">
                <a:solidFill>
                  <a:prstClr val="black"/>
                </a:solidFill>
              </a:rPr>
              <a:t>Тверская область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ru-RU" sz="1200" dirty="0">
                <a:solidFill>
                  <a:prstClr val="black"/>
                </a:solidFill>
              </a:rPr>
              <a:t>Тульская область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ru-RU" sz="1200" dirty="0">
                <a:solidFill>
                  <a:prstClr val="black"/>
                </a:solidFill>
              </a:rPr>
              <a:t>Смоленская область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ru-RU" sz="1200" dirty="0">
                <a:solidFill>
                  <a:prstClr val="black"/>
                </a:solidFill>
              </a:rPr>
              <a:t>Костромская область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ru-RU" sz="1200" dirty="0">
                <a:solidFill>
                  <a:prstClr val="black"/>
                </a:solidFill>
              </a:rPr>
              <a:t>Курская область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ru-RU" sz="1200" dirty="0">
                <a:solidFill>
                  <a:prstClr val="black"/>
                </a:solidFill>
              </a:rPr>
              <a:t>Рязанская область</a:t>
            </a:r>
          </a:p>
          <a:p>
            <a:pPr marL="342900" indent="-342900" defTabSz="914400">
              <a:buFont typeface="+mj-lt"/>
              <a:buAutoNum type="arabicPeriod"/>
            </a:pPr>
            <a:endParaRPr lang="ru-RU" sz="1200" dirty="0">
              <a:solidFill>
                <a:prstClr val="black"/>
              </a:solidFill>
            </a:endParaRPr>
          </a:p>
          <a:p>
            <a:pPr marL="342900" indent="-342900" defTabSz="914400">
              <a:buFont typeface="+mj-lt"/>
              <a:buAutoNum type="arabicPeriod"/>
            </a:pPr>
            <a:endParaRPr lang="ru-RU" sz="1200" dirty="0">
              <a:solidFill>
                <a:prstClr val="black"/>
              </a:solidFill>
            </a:endParaRPr>
          </a:p>
          <a:p>
            <a:pPr marL="342900" indent="-342900" defTabSz="914400">
              <a:buFont typeface="+mj-lt"/>
              <a:buAutoNum type="arabicPeriod"/>
            </a:pPr>
            <a:r>
              <a:rPr lang="ru-RU" sz="1200" dirty="0">
                <a:solidFill>
                  <a:prstClr val="black"/>
                </a:solidFill>
              </a:rPr>
              <a:t>Свердловская область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ru-RU" sz="1200" dirty="0">
                <a:solidFill>
                  <a:prstClr val="black"/>
                </a:solidFill>
              </a:rPr>
              <a:t>Челябинская область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ru-RU" sz="1200" dirty="0">
                <a:solidFill>
                  <a:prstClr val="black"/>
                </a:solidFill>
              </a:rPr>
              <a:t>Тюменская область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ru-RU" sz="1200" dirty="0">
                <a:solidFill>
                  <a:prstClr val="black"/>
                </a:solidFill>
              </a:rPr>
              <a:t>Курганская область</a:t>
            </a:r>
          </a:p>
          <a:p>
            <a:pPr marL="342900" indent="-342900" defTabSz="914400">
              <a:buFont typeface="+mj-lt"/>
              <a:buAutoNum type="arabicPeriod"/>
            </a:pPr>
            <a:endParaRPr lang="ru-RU" sz="1200" dirty="0">
              <a:solidFill>
                <a:prstClr val="black"/>
              </a:solidFill>
            </a:endParaRPr>
          </a:p>
          <a:p>
            <a:pPr marL="342900" indent="-342900" defTabSz="914400">
              <a:buFont typeface="+mj-lt"/>
              <a:buAutoNum type="arabicPeriod"/>
            </a:pPr>
            <a:r>
              <a:rPr lang="ru-RU" sz="1200" dirty="0">
                <a:solidFill>
                  <a:prstClr val="black"/>
                </a:solidFill>
              </a:rPr>
              <a:t>Новосибирская область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ru-RU" sz="1200" dirty="0">
                <a:solidFill>
                  <a:prstClr val="black"/>
                </a:solidFill>
              </a:rPr>
              <a:t>Иркутская область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ru-RU" sz="1200" dirty="0">
                <a:solidFill>
                  <a:prstClr val="black"/>
                </a:solidFill>
              </a:rPr>
              <a:t>Томская область</a:t>
            </a:r>
          </a:p>
          <a:p>
            <a:pPr defTabSz="914400"/>
            <a:endParaRPr lang="ru-RU" sz="1200" dirty="0">
              <a:solidFill>
                <a:prstClr val="black"/>
              </a:solidFill>
            </a:endParaRPr>
          </a:p>
          <a:p>
            <a:pPr defTabSz="914400"/>
            <a:r>
              <a:rPr lang="ru-RU" sz="1200" dirty="0">
                <a:solidFill>
                  <a:prstClr val="black"/>
                </a:solidFill>
              </a:rPr>
              <a:t>19.  Республика Хакасия </a:t>
            </a:r>
          </a:p>
          <a:p>
            <a:pPr defTabSz="914400"/>
            <a:r>
              <a:rPr lang="ru-RU" sz="1200" dirty="0">
                <a:solidFill>
                  <a:prstClr val="black"/>
                </a:solidFill>
              </a:rPr>
              <a:t>20.  Камчатский край</a:t>
            </a:r>
          </a:p>
          <a:p>
            <a:pPr marL="342900" indent="-342900" defTabSz="914400">
              <a:buFont typeface="+mj-lt"/>
              <a:buAutoNum type="arabicPeriod" startAt="16"/>
            </a:pP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5331" y="6188208"/>
            <a:ext cx="11496670" cy="55399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defTabSz="914400"/>
            <a:r>
              <a:rPr lang="ru-RU" sz="1000" i="1" dirty="0">
                <a:solidFill>
                  <a:prstClr val="black"/>
                </a:solidFill>
              </a:rPr>
              <a:t>* Бойцов С. А.    Генеральный директор ФГБУ «НМИЦ кардиологии» Минздрава России</a:t>
            </a:r>
          </a:p>
          <a:p>
            <a:pPr defTabSz="914400"/>
            <a:r>
              <a:rPr lang="ru-RU" sz="1000" i="1" dirty="0">
                <a:solidFill>
                  <a:prstClr val="black"/>
                </a:solidFill>
              </a:rPr>
              <a:t>Главный внештатный специалист кардиолог Минздрава России по ЦФО, УФО, СФО, ДФО</a:t>
            </a:r>
          </a:p>
          <a:p>
            <a:pPr defTabSz="914400"/>
            <a:r>
              <a:rPr lang="ru-RU" sz="1000" i="1" dirty="0">
                <a:solidFill>
                  <a:prstClr val="black"/>
                </a:solidFill>
              </a:rPr>
              <a:t>«Анализ качества оказания медицинской помощи больным с сердечно-сосудистыми заболеваниями…»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7C1E96B-A24D-7741-A3F2-B3868194DB74}"/>
              </a:ext>
            </a:extLst>
          </p:cNvPr>
          <p:cNvCxnSpPr>
            <a:cxnSpLocks/>
          </p:cNvCxnSpPr>
          <p:nvPr/>
        </p:nvCxnSpPr>
        <p:spPr>
          <a:xfrm>
            <a:off x="720166" y="1635743"/>
            <a:ext cx="0" cy="1969204"/>
          </a:xfrm>
          <a:prstGeom prst="line">
            <a:avLst/>
          </a:prstGeom>
          <a:ln w="76200">
            <a:solidFill>
              <a:srgbClr val="319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F94B19A-BE02-3B43-897A-DFD59F71B187}"/>
              </a:ext>
            </a:extLst>
          </p:cNvPr>
          <p:cNvCxnSpPr>
            <a:cxnSpLocks/>
          </p:cNvCxnSpPr>
          <p:nvPr/>
        </p:nvCxnSpPr>
        <p:spPr>
          <a:xfrm>
            <a:off x="720166" y="4029320"/>
            <a:ext cx="0" cy="704045"/>
          </a:xfrm>
          <a:prstGeom prst="line">
            <a:avLst/>
          </a:prstGeom>
          <a:ln w="76200">
            <a:solidFill>
              <a:srgbClr val="319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1013A67-312E-914F-B1A2-E6A0DA9825DD}"/>
              </a:ext>
            </a:extLst>
          </p:cNvPr>
          <p:cNvCxnSpPr>
            <a:cxnSpLocks/>
          </p:cNvCxnSpPr>
          <p:nvPr/>
        </p:nvCxnSpPr>
        <p:spPr>
          <a:xfrm>
            <a:off x="720166" y="4970615"/>
            <a:ext cx="0" cy="488891"/>
          </a:xfrm>
          <a:prstGeom prst="line">
            <a:avLst/>
          </a:prstGeom>
          <a:ln w="76200">
            <a:solidFill>
              <a:srgbClr val="319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487BE3B-B83E-AC4D-83E9-09F511D937E8}"/>
              </a:ext>
            </a:extLst>
          </p:cNvPr>
          <p:cNvCxnSpPr>
            <a:cxnSpLocks/>
          </p:cNvCxnSpPr>
          <p:nvPr/>
        </p:nvCxnSpPr>
        <p:spPr>
          <a:xfrm>
            <a:off x="720166" y="5653945"/>
            <a:ext cx="0" cy="356890"/>
          </a:xfrm>
          <a:prstGeom prst="line">
            <a:avLst/>
          </a:prstGeom>
          <a:ln w="76200">
            <a:solidFill>
              <a:srgbClr val="319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BD51C9-3858-461B-A3F4-601833452012}"/>
              </a:ext>
            </a:extLst>
          </p:cNvPr>
          <p:cNvSpPr txBox="1"/>
          <p:nvPr/>
        </p:nvSpPr>
        <p:spPr>
          <a:xfrm>
            <a:off x="3774980" y="5211279"/>
            <a:ext cx="78468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orbel" panose="020B0503020204020204" pitchFamily="34" charset="0"/>
              </a:rPr>
              <a:t>Осмотрено более 150 медицинских организаций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orbel" panose="020B0503020204020204" pitchFamily="34" charset="0"/>
              </a:rPr>
              <a:t>Проверено более 1000 и/б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orbel" panose="020B0503020204020204" pitchFamily="34" charset="0"/>
              </a:rPr>
              <a:t>Проведена экспертиза качества оказания медицинской помощи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5530493-2AAD-4F45-AF1B-6EA5C6496C32}"/>
              </a:ext>
            </a:extLst>
          </p:cNvPr>
          <p:cNvGrpSpPr/>
          <p:nvPr/>
        </p:nvGrpSpPr>
        <p:grpSpPr>
          <a:xfrm>
            <a:off x="3774980" y="1909484"/>
            <a:ext cx="6910996" cy="2914946"/>
            <a:chOff x="4023388" y="1984797"/>
            <a:chExt cx="5095019" cy="3028379"/>
          </a:xfrm>
        </p:grpSpPr>
        <p:pic>
          <p:nvPicPr>
            <p:cNvPr id="2" name="Изображение 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23388" y="1984797"/>
              <a:ext cx="5095019" cy="30283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5-конечная звезда 3"/>
            <p:cNvSpPr/>
            <p:nvPr/>
          </p:nvSpPr>
          <p:spPr>
            <a:xfrm>
              <a:off x="5508104" y="4059423"/>
              <a:ext cx="144016" cy="144016"/>
            </a:xfrm>
            <a:prstGeom prst="star5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5-конечная звезда 14"/>
            <p:cNvSpPr/>
            <p:nvPr/>
          </p:nvSpPr>
          <p:spPr>
            <a:xfrm>
              <a:off x="5580112" y="4244210"/>
              <a:ext cx="144016" cy="144016"/>
            </a:xfrm>
            <a:prstGeom prst="star5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3" name="5-конечная звезда 32"/>
            <p:cNvSpPr/>
            <p:nvPr/>
          </p:nvSpPr>
          <p:spPr>
            <a:xfrm>
              <a:off x="8892480" y="3498986"/>
              <a:ext cx="144016" cy="144016"/>
            </a:xfrm>
            <a:prstGeom prst="star5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" name="5-конечная звезда 33"/>
            <p:cNvSpPr/>
            <p:nvPr/>
          </p:nvSpPr>
          <p:spPr>
            <a:xfrm>
              <a:off x="5441740" y="4216103"/>
              <a:ext cx="144016" cy="144016"/>
            </a:xfrm>
            <a:prstGeom prst="star5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5-конечная звезда 28">
              <a:extLst>
                <a:ext uri="{FF2B5EF4-FFF2-40B4-BE49-F238E27FC236}">
                  <a16:creationId xmlns:a16="http://schemas.microsoft.com/office/drawing/2014/main" id="{D706076A-C5B3-4A4E-92DC-5EA616F5E587}"/>
                </a:ext>
              </a:extLst>
            </p:cNvPr>
            <p:cNvSpPr/>
            <p:nvPr/>
          </p:nvSpPr>
          <p:spPr>
            <a:xfrm>
              <a:off x="6156176" y="4397640"/>
              <a:ext cx="144016" cy="144016"/>
            </a:xfrm>
            <a:prstGeom prst="star5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4541656"/>
              <a:ext cx="255587" cy="249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8888" y="3869738"/>
              <a:ext cx="249237" cy="249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9BE3D3D7-7042-46F0-BCEB-6D43C7A41F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0395" y="3959855"/>
              <a:ext cx="249237" cy="249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id="{A24083DD-D6F6-4D0E-AA01-C08BF765D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3239" y="4024461"/>
              <a:ext cx="249237" cy="249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91ACEC11-4E13-467B-B759-07E663084D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9977" y="3807469"/>
              <a:ext cx="249237" cy="249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51F86BD4-5BA5-417E-9C00-A4C7B03C0F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410" y="3715655"/>
              <a:ext cx="249237" cy="249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BBB214EB-DA1E-4AF7-B76B-16D7231B86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684" y="3842547"/>
              <a:ext cx="249237" cy="249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932D71C5-2BCE-4BA3-A84C-3F987CF6C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0098" y="3620501"/>
              <a:ext cx="249237" cy="249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AE173CCA-D419-4B9D-ADD2-66E45332DD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531" y="3793016"/>
              <a:ext cx="249237" cy="249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05A3A024-35E9-4102-8536-6A796324F3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6986" y="4003643"/>
              <a:ext cx="249237" cy="249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4">
              <a:extLst>
                <a:ext uri="{FF2B5EF4-FFF2-40B4-BE49-F238E27FC236}">
                  <a16:creationId xmlns:a16="http://schemas.microsoft.com/office/drawing/2014/main" id="{EE0F7EF2-8E30-402C-B987-EADFA5F75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0768" y="3548816"/>
              <a:ext cx="249237" cy="249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255848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1D3910-DE4F-2A41-931A-DC5168F46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9"/>
            <a:ext cx="1218438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46038" y="2603962"/>
            <a:ext cx="6725360" cy="28632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452060" y="1734689"/>
            <a:ext cx="8590109" cy="4652411"/>
          </a:xfrm>
          <a:prstGeom prst="ellipse">
            <a:avLst/>
          </a:prstGeom>
          <a:noFill/>
          <a:ln w="539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400">
              <a:solidFill>
                <a:prstClr val="white"/>
              </a:solidFill>
            </a:endParaRPr>
          </a:p>
        </p:txBody>
      </p:sp>
      <p:cxnSp>
        <p:nvCxnSpPr>
          <p:cNvPr id="10" name="Прямая соединительная линия 9"/>
          <p:cNvCxnSpPr>
            <a:cxnSpLocks/>
            <a:stCxn id="11" idx="0"/>
            <a:endCxn id="11" idx="4"/>
          </p:cNvCxnSpPr>
          <p:nvPr/>
        </p:nvCxnSpPr>
        <p:spPr>
          <a:xfrm>
            <a:off x="5747115" y="1734689"/>
            <a:ext cx="0" cy="4652411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cxnSpLocks/>
            <a:stCxn id="11" idx="2"/>
            <a:endCxn id="11" idx="6"/>
          </p:cNvCxnSpPr>
          <p:nvPr/>
        </p:nvCxnSpPr>
        <p:spPr>
          <a:xfrm>
            <a:off x="1452060" y="4060895"/>
            <a:ext cx="8590109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54181" y="2706678"/>
            <a:ext cx="333634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900" dirty="0"/>
              <a:t>Ивановская область, Калужская область, Костромская область, Смоленская область, Тверская область, Тульская область,  Ярославская область, </a:t>
            </a:r>
          </a:p>
          <a:p>
            <a:pPr defTabSz="914400"/>
            <a:r>
              <a:rPr lang="ru-RU" sz="900" dirty="0"/>
              <a:t>Курганская область, </a:t>
            </a:r>
          </a:p>
          <a:p>
            <a:pPr defTabSz="914400"/>
            <a:r>
              <a:rPr lang="ru-RU" sz="900" dirty="0"/>
              <a:t>Алтайский край, Иркутская область, Кемеровская область, Красноярский край, Республика Хакасия, </a:t>
            </a:r>
          </a:p>
          <a:p>
            <a:pPr defTabSz="914400"/>
            <a:r>
              <a:rPr lang="ru-RU" sz="900" dirty="0"/>
              <a:t>Приморский край, Хабаровский край, Еврейская автономная область</a:t>
            </a:r>
          </a:p>
          <a:p>
            <a:pPr defTabSz="914400"/>
            <a:endParaRPr lang="ru-RU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5755535" y="2721253"/>
            <a:ext cx="317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900" dirty="0"/>
              <a:t>Белгородская область, Брянская область, Владимирская область, Воронежская область, Курская область, Липецкая область, Орловская область, Рязанская область, Свердловская область, Новосибирская область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54181" y="4608613"/>
            <a:ext cx="33363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900" dirty="0"/>
              <a:t>Республика Алтай, Омская область, Томская область, Забайкальский край, </a:t>
            </a:r>
          </a:p>
          <a:p>
            <a:pPr defTabSz="914400"/>
            <a:r>
              <a:rPr lang="ru-RU" sz="900" dirty="0"/>
              <a:t>Тюменская область, Челябинская область, </a:t>
            </a:r>
          </a:p>
          <a:p>
            <a:pPr defTabSz="914400"/>
            <a:r>
              <a:rPr lang="ru-RU" sz="900" dirty="0"/>
              <a:t>Камчатский край, Магаданская область, Сахалинская область, Амурская область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8467" y="4451126"/>
            <a:ext cx="33347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1000" b="1" dirty="0">
                <a:solidFill>
                  <a:srgbClr val="00B050"/>
                </a:solidFill>
              </a:rPr>
              <a:t>г. Москва</a:t>
            </a:r>
            <a:r>
              <a:rPr lang="ru-RU" sz="1000" dirty="0">
                <a:solidFill>
                  <a:srgbClr val="00B050"/>
                </a:solidFill>
              </a:rPr>
              <a:t>, Московская область, </a:t>
            </a:r>
            <a:br>
              <a:rPr lang="en-US" sz="1000" dirty="0">
                <a:solidFill>
                  <a:srgbClr val="00B050"/>
                </a:solidFill>
              </a:rPr>
            </a:br>
            <a:r>
              <a:rPr lang="ru-RU" sz="1000" dirty="0">
                <a:solidFill>
                  <a:srgbClr val="00B050"/>
                </a:solidFill>
              </a:rPr>
              <a:t>Тамбовская область, </a:t>
            </a:r>
          </a:p>
          <a:p>
            <a:pPr defTabSz="914400"/>
            <a:r>
              <a:rPr lang="ru-RU" sz="1000" dirty="0">
                <a:solidFill>
                  <a:srgbClr val="00B050"/>
                </a:solidFill>
              </a:rPr>
              <a:t>ХМАО, ЯНАО, </a:t>
            </a:r>
          </a:p>
          <a:p>
            <a:pPr defTabSz="914400"/>
            <a:r>
              <a:rPr lang="ru-RU" sz="1000" dirty="0">
                <a:solidFill>
                  <a:srgbClr val="00B050"/>
                </a:solidFill>
              </a:rPr>
              <a:t>Республика Тыва, </a:t>
            </a:r>
          </a:p>
          <a:p>
            <a:pPr defTabSz="914400"/>
            <a:r>
              <a:rPr lang="ru-RU" sz="1000" dirty="0">
                <a:solidFill>
                  <a:srgbClr val="00B050"/>
                </a:solidFill>
              </a:rPr>
              <a:t>республика Бурятия, республика Саха, Чукотский а. округ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21679" y="2103453"/>
            <a:ext cx="2123422" cy="43088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 defTabSz="914400"/>
            <a:r>
              <a:rPr lang="ru-RU" sz="1100" b="1" dirty="0">
                <a:solidFill>
                  <a:prstClr val="black"/>
                </a:solidFill>
              </a:rPr>
              <a:t>ТЕНДЕНЦИЯ К ПОВЫШЕНИЮ СМЕРТНОСТИ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71890" y="2108831"/>
            <a:ext cx="213457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914400"/>
            <a:r>
              <a:rPr lang="ru-RU" sz="1100" b="1" dirty="0">
                <a:solidFill>
                  <a:prstClr val="black"/>
                </a:solidFill>
              </a:rPr>
              <a:t>ТЕНДЕНЦИЯ К СНИЖЕНИЮ СМЕРТНОСТИ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156778" y="3416557"/>
            <a:ext cx="1120449" cy="392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9764" y="3429993"/>
            <a:ext cx="12710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914400"/>
            <a:r>
              <a:rPr lang="ru-RU" sz="800" b="1" dirty="0">
                <a:solidFill>
                  <a:prstClr val="black"/>
                </a:solidFill>
              </a:rPr>
              <a:t>СМЕРТНОСТЬ ВЫШЕ СРЕДНЕРОССИЙСКОЙ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234951" y="4358294"/>
            <a:ext cx="1120449" cy="392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09339" y="4385095"/>
            <a:ext cx="121491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914400"/>
            <a:r>
              <a:rPr lang="ru-RU" sz="800" b="1" dirty="0">
                <a:solidFill>
                  <a:prstClr val="black"/>
                </a:solidFill>
              </a:rPr>
              <a:t>СМЕРТНОСТЬ НИЖЕ СРЕДНЕРОССИЙСКОЙ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F40098-CF62-4BC9-BB77-54568384B0F6}"/>
              </a:ext>
            </a:extLst>
          </p:cNvPr>
          <p:cNvSpPr txBox="1"/>
          <p:nvPr/>
        </p:nvSpPr>
        <p:spPr>
          <a:xfrm>
            <a:off x="3521680" y="5693182"/>
            <a:ext cx="2123422" cy="43088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 defTabSz="914400"/>
            <a:r>
              <a:rPr lang="ru-RU" sz="1100" b="1" dirty="0">
                <a:solidFill>
                  <a:prstClr val="black"/>
                </a:solidFill>
              </a:rPr>
              <a:t>ТЕНДЕНЦИЯ К ПОВЫШЕНИЮ СМЕРТНОСТИ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0D4672-3D39-4A71-A7DD-D25E35B69382}"/>
              </a:ext>
            </a:extLst>
          </p:cNvPr>
          <p:cNvSpPr txBox="1"/>
          <p:nvPr/>
        </p:nvSpPr>
        <p:spPr>
          <a:xfrm>
            <a:off x="5871890" y="5693182"/>
            <a:ext cx="2062694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914400"/>
            <a:r>
              <a:rPr lang="ru-RU" sz="1100" b="1" dirty="0">
                <a:solidFill>
                  <a:prstClr val="black"/>
                </a:solidFill>
              </a:rPr>
              <a:t>ТЕНДЕНЦИЯ К СНИЖЕНИЮ СМЕРТНОСТИ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6EAEBE-753E-4172-AF15-AF8C962AA9C9}"/>
              </a:ext>
            </a:extLst>
          </p:cNvPr>
          <p:cNvSpPr txBox="1"/>
          <p:nvPr/>
        </p:nvSpPr>
        <p:spPr>
          <a:xfrm>
            <a:off x="9500487" y="3473127"/>
            <a:ext cx="11615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ru-RU" sz="800" b="1" dirty="0">
                <a:solidFill>
                  <a:prstClr val="black"/>
                </a:solidFill>
              </a:rPr>
              <a:t>СМЕРТНОСТЬ ВЫШЕ СРЕДНЕРОССИЙСКОЙ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1D50F9-F179-4A9F-B6F5-D12D31E16DAA}"/>
              </a:ext>
            </a:extLst>
          </p:cNvPr>
          <p:cNvSpPr txBox="1"/>
          <p:nvPr/>
        </p:nvSpPr>
        <p:spPr>
          <a:xfrm>
            <a:off x="3906310" y="3758339"/>
            <a:ext cx="1474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b="1" dirty="0">
                <a:solidFill>
                  <a:prstClr val="black"/>
                </a:solidFill>
              </a:rPr>
              <a:t>22,5 млн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1D50F9-F179-4A9F-B6F5-D12D31E16DAA}"/>
              </a:ext>
            </a:extLst>
          </p:cNvPr>
          <p:cNvSpPr txBox="1"/>
          <p:nvPr/>
        </p:nvSpPr>
        <p:spPr>
          <a:xfrm>
            <a:off x="7174669" y="3759833"/>
            <a:ext cx="1474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b="1" dirty="0">
                <a:solidFill>
                  <a:prstClr val="black"/>
                </a:solidFill>
              </a:rPr>
              <a:t>17,3 млн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1D50F9-F179-4A9F-B6F5-D12D31E16DAA}"/>
              </a:ext>
            </a:extLst>
          </p:cNvPr>
          <p:cNvSpPr txBox="1"/>
          <p:nvPr/>
        </p:nvSpPr>
        <p:spPr>
          <a:xfrm>
            <a:off x="3906310" y="4034791"/>
            <a:ext cx="144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b="1" dirty="0">
                <a:solidFill>
                  <a:prstClr val="black"/>
                </a:solidFill>
              </a:rPr>
              <a:t>5,3 млн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1D50F9-F179-4A9F-B6F5-D12D31E16DAA}"/>
              </a:ext>
            </a:extLst>
          </p:cNvPr>
          <p:cNvSpPr txBox="1"/>
          <p:nvPr/>
        </p:nvSpPr>
        <p:spPr>
          <a:xfrm>
            <a:off x="7183093" y="4034791"/>
            <a:ext cx="1474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b="1" dirty="0">
                <a:solidFill>
                  <a:prstClr val="black"/>
                </a:solidFill>
              </a:rPr>
              <a:t>31,5 млн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12954" y="3744975"/>
            <a:ext cx="715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1400" b="1" dirty="0">
                <a:solidFill>
                  <a:prstClr val="black"/>
                </a:solidFill>
              </a:rPr>
              <a:t>(</a:t>
            </a:r>
            <a:r>
              <a:rPr lang="en-US" sz="1400" b="1" dirty="0">
                <a:solidFill>
                  <a:prstClr val="black"/>
                </a:solidFill>
              </a:rPr>
              <a:t>n=1</a:t>
            </a:r>
            <a:r>
              <a:rPr lang="ru-RU" sz="1400" b="1" dirty="0">
                <a:solidFill>
                  <a:prstClr val="black"/>
                </a:solidFill>
              </a:rPr>
              <a:t>6)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12955" y="4037484"/>
            <a:ext cx="727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1400" b="1" dirty="0">
                <a:solidFill>
                  <a:prstClr val="black"/>
                </a:solidFill>
              </a:rPr>
              <a:t>(</a:t>
            </a:r>
            <a:r>
              <a:rPr lang="en-US" sz="1400" b="1" dirty="0">
                <a:solidFill>
                  <a:prstClr val="black"/>
                </a:solidFill>
              </a:rPr>
              <a:t>n=</a:t>
            </a:r>
            <a:r>
              <a:rPr lang="ru-RU" sz="1400" b="1" dirty="0">
                <a:solidFill>
                  <a:prstClr val="black"/>
                </a:solidFill>
              </a:rPr>
              <a:t>10)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19890" y="3759834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sz="1400" b="1" dirty="0">
                <a:solidFill>
                  <a:prstClr val="black"/>
                </a:solidFill>
              </a:rPr>
              <a:t>(</a:t>
            </a:r>
            <a:r>
              <a:rPr lang="en-US" sz="1400" b="1" dirty="0">
                <a:solidFill>
                  <a:prstClr val="black"/>
                </a:solidFill>
              </a:rPr>
              <a:t>n=1</a:t>
            </a:r>
            <a:r>
              <a:rPr lang="ru-RU" sz="1400" b="1" dirty="0">
                <a:solidFill>
                  <a:prstClr val="black"/>
                </a:solidFill>
              </a:rPr>
              <a:t>0)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65575" y="4028756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sz="1400" b="1" dirty="0">
                <a:solidFill>
                  <a:prstClr val="black"/>
                </a:solidFill>
              </a:rPr>
              <a:t>(</a:t>
            </a:r>
            <a:r>
              <a:rPr lang="en-US" sz="1400" b="1" dirty="0">
                <a:solidFill>
                  <a:prstClr val="black"/>
                </a:solidFill>
              </a:rPr>
              <a:t>n=</a:t>
            </a:r>
            <a:r>
              <a:rPr lang="ru-RU" sz="1400" b="1" dirty="0">
                <a:solidFill>
                  <a:prstClr val="black"/>
                </a:solidFill>
              </a:rPr>
              <a:t>9)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7335" y="6280519"/>
            <a:ext cx="4852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ru-RU" sz="800" i="1" dirty="0">
                <a:solidFill>
                  <a:prstClr val="black"/>
                </a:solidFill>
              </a:rPr>
              <a:t>* Бойцов С.А.  Генеральный директор ФГБУ «НМИЦ кардиологии» Минздрава России</a:t>
            </a:r>
          </a:p>
          <a:p>
            <a:pPr defTabSz="914400"/>
            <a:r>
              <a:rPr lang="ru-RU" sz="800" i="1" dirty="0">
                <a:solidFill>
                  <a:prstClr val="black"/>
                </a:solidFill>
              </a:rPr>
              <a:t>Главный внештатный специалист кардиолог Минздрава России по ЦФО, УФО, СФО, ДФО</a:t>
            </a:r>
          </a:p>
          <a:p>
            <a:pPr defTabSz="914400"/>
            <a:r>
              <a:rPr lang="ru-RU" sz="800" i="1" dirty="0">
                <a:solidFill>
                  <a:prstClr val="black"/>
                </a:solidFill>
              </a:rPr>
              <a:t>«Анализ качества оказания медицинской помощи больным с сердечно-сосудистыми заболеваниями…»</a:t>
            </a:r>
          </a:p>
        </p:txBody>
      </p:sp>
      <p:graphicFrame>
        <p:nvGraphicFramePr>
          <p:cNvPr id="3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7062333"/>
              </p:ext>
            </p:extLst>
          </p:nvPr>
        </p:nvGraphicFramePr>
        <p:xfrm>
          <a:off x="5837754" y="4378084"/>
          <a:ext cx="3167059" cy="1127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D36BBAC8-172F-46BE-91C3-81898DA463DF}"/>
              </a:ext>
            </a:extLst>
          </p:cNvPr>
          <p:cNvSpPr txBox="1"/>
          <p:nvPr/>
        </p:nvSpPr>
        <p:spPr>
          <a:xfrm>
            <a:off x="9500487" y="4446653"/>
            <a:ext cx="11615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ru-RU" sz="800" b="1" dirty="0">
                <a:solidFill>
                  <a:prstClr val="black"/>
                </a:solidFill>
              </a:rPr>
              <a:t>СМЕРТНОСТЬ НИЖЕ СРЕДНЕРОССИЙСКОЙ</a:t>
            </a:r>
          </a:p>
        </p:txBody>
      </p:sp>
    </p:spTree>
    <p:extLst>
      <p:ext uri="{BB962C8B-B14F-4D97-AF65-F5344CB8AC3E}">
        <p14:creationId xmlns:p14="http://schemas.microsoft.com/office/powerpoint/2010/main" val="7360309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78C245-9E4D-E34C-9135-0537A3A72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280999"/>
              </p:ext>
            </p:extLst>
          </p:nvPr>
        </p:nvGraphicFramePr>
        <p:xfrm>
          <a:off x="695325" y="2277979"/>
          <a:ext cx="10656890" cy="343301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2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4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6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9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23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16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1021">
                <a:tc rowSpan="2"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</a:txBody>
                  <a:tcPr marL="2711" marR="2711" marT="2711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НАИМЕНОВАНИЕ  ПОКАЗАТЕЛЯ</a:t>
                      </a:r>
                    </a:p>
                  </a:txBody>
                  <a:tcPr marL="4880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ТИП  ПОКАЗАТЕЛЯ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2017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2019, 9 мес.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ЦЕЛЕВЫЕ  ПОКАЗАТЕЛИ  НА  31.12.2019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0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БАЗОВОЕ  ЗНАЧЕНИЕ  </a:t>
                      </a:r>
                      <a:b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НА  31.12.2017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МОСКВА, </a:t>
                      </a:r>
                      <a:b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ДЗМ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1" marR="2711" marT="271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0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2711" marR="2711" marT="2711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Смертность  от  инфаркта  миокарда,  на  100  тыс. населения</a:t>
                      </a:r>
                    </a:p>
                  </a:txBody>
                  <a:tcPr marL="4880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основной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26,1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24,2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6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2711" marR="2711" marT="2711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Смертность  от  острого  нарушения  мозгового  кровообращения,  на  100  тыс. населения</a:t>
                      </a:r>
                    </a:p>
                  </a:txBody>
                  <a:tcPr marL="4880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основной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81,8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75,8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4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2711" marR="2711" marT="2711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Больничная  летальность  от  инфаркта  миокарда, %</a:t>
                      </a:r>
                    </a:p>
                  </a:txBody>
                  <a:tcPr marL="4880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дополнительный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7,5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7,0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7,3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7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2711" marR="2711" marT="2711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Больничная  летальность  от  острого  нарушения  мозгового  кровообращения, %</a:t>
                      </a:r>
                    </a:p>
                  </a:txBody>
                  <a:tcPr marL="4880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дополнительный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17,8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17,9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17,3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63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2711" marR="2711" marT="2711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Отношение  числа  рентген-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эндоваскулярных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  вмешательств  в  лечебных  целях </a:t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 к  общему  числу  выбывших  больных,  перенесших  острый  коронарный  синдром</a:t>
                      </a:r>
                    </a:p>
                  </a:txBody>
                  <a:tcPr marL="4880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дополнительный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84,6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90,4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85,5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2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2711" marR="2711" marT="2711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Количество  рентген-эндоваскулярных  вмешательств  в  лечебных  целях, тыс. ед.</a:t>
                      </a:r>
                    </a:p>
                  </a:txBody>
                  <a:tcPr marL="4880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дополнительный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34,559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15,533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34,927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64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2711" marR="2711" marT="2711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Доля  профильных  госпитализаций  пациентов  с  острыми  цереброваскулярными  болезнями,  доставленных  автомобилями  скорой  медицинской  помощи, %</a:t>
                      </a:r>
                    </a:p>
                  </a:txBody>
                  <a:tcPr marL="4880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дополнительный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87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86,9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88,3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803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584ED4-8CF6-724C-A0F5-B28B9977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956500"/>
              </p:ext>
            </p:extLst>
          </p:nvPr>
        </p:nvGraphicFramePr>
        <p:xfrm>
          <a:off x="658814" y="1689433"/>
          <a:ext cx="10621962" cy="408371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69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849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87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</a:rPr>
                        <a:t>ФОРМА  СТАТИСТИЧЕСКОГО  НАБЛЮДЕНИЯ</a:t>
                      </a:r>
                    </a:p>
                  </a:txBody>
                  <a:tcPr marL="5847" marR="5847" marT="5847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</a:rPr>
                        <a:t>КОД </a:t>
                      </a:r>
                      <a:b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</a:rPr>
                      </a:b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</a:rPr>
                        <a:t>МКБ</a:t>
                      </a:r>
                    </a:p>
                  </a:txBody>
                  <a:tcPr marL="5847" marR="5847" marT="5847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ТИП </a:t>
                      </a:r>
                      <a:b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 ПОКАЗАТЕЛЯ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НАИМЕНОВАНИЕ  ПОКАЗАТЕЛЯ</a:t>
                      </a:r>
                    </a:p>
                  </a:txBody>
                  <a:tcPr marL="4880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0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ФСН № 14, таб. 2000 (стр. 10.4.2+10.4.3 по гр. 8) /(стр.10.4.2+10.4.3 по гр. 4+8) * 100</a:t>
                      </a:r>
                    </a:p>
                  </a:txBody>
                  <a:tcPr marL="105240" marR="5847" marT="5847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I20.0-I24</a:t>
                      </a:r>
                    </a:p>
                  </a:txBody>
                  <a:tcPr marL="5847" marR="5847" marT="5847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дополнительный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Больничная  летальность  от  инфаркта  миокарда, %</a:t>
                      </a:r>
                    </a:p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</a:txBody>
                  <a:tcPr marL="4880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1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ФСН № 14, таб. 2000, (стр. 10.7.1+10.7.2+10.7.3+10.7.4 по гр. 8) /(стр. 10.7.1+10.7.2+10.7.3+10.7.4 по гр. 4+8) * 100</a:t>
                      </a:r>
                    </a:p>
                  </a:txBody>
                  <a:tcPr marL="105240" marR="5847" marT="5847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I60- I64</a:t>
                      </a:r>
                    </a:p>
                  </a:txBody>
                  <a:tcPr marL="5847" marR="5847" marT="5847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дополнительный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Больничная  летальность  от  острого  нарушения  мозгового  кровообращения, %</a:t>
                      </a:r>
                    </a:p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</a:txBody>
                  <a:tcPr marL="4880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09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ФСН № 14, (таб. 4000, стр. 7.5.2 гр. 3-(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гр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 4+6)) /(таб. 2000, </a:t>
                      </a:r>
                      <a:b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стр. 10.4.1.1+10.4.2+10.4.3+10.4.4 по гр. 4+8) х 100</a:t>
                      </a:r>
                    </a:p>
                  </a:txBody>
                  <a:tcPr marL="105240" marR="5847" marT="5847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дополнительный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Отношение  числа  рентген-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эндоваскулярных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  вмешательств  </a:t>
                      </a:r>
                      <a:b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в  лечебных  целях  к  общему  числу  выбывших  больных,  перенесших  острый  коронарный  синдром</a:t>
                      </a:r>
                    </a:p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</a:txBody>
                  <a:tcPr marL="4880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1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ФСН № 14, таб. 4000, стр. 7.5.2 гр. 3-(гр. 4+6)</a:t>
                      </a:r>
                    </a:p>
                  </a:txBody>
                  <a:tcPr marL="105240" marR="5847" marT="5847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дополнительный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Количество  рентген-эндоваскулярных  вмешательств  </a:t>
                      </a:r>
                      <a:b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в  лечебных  целях, тыс. ед.</a:t>
                      </a:r>
                    </a:p>
                  </a:txBody>
                  <a:tcPr marL="4880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69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ФСН № 30 (таб. 2350, стр. 2.2 гр. 3) /(таб. 2350, стр. 2 по гр. 3) х 100</a:t>
                      </a:r>
                    </a:p>
                  </a:txBody>
                  <a:tcPr marL="105240" marR="5847" marT="5847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дополнительный</a:t>
                      </a:r>
                    </a:p>
                  </a:txBody>
                  <a:tcPr marL="271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Доля  профильных  госпитализаций  пациентов  с  острыми  цереброваскулярными  болезнями,  доставленных  автомобилями  скорой  медицинской  помощи, %</a:t>
                      </a:r>
                    </a:p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  <a:cs typeface="Calibri" panose="020F0502020204030204" pitchFamily="34" charset="0"/>
                      </a:endParaRPr>
                    </a:p>
                  </a:txBody>
                  <a:tcPr marL="48801" marR="2711" marT="271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144077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D52F73-EC5F-104E-84B9-3F3B4B048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38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251" y="3284578"/>
            <a:ext cx="1632180" cy="153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Выноска-облако 8"/>
          <p:cNvSpPr/>
          <p:nvPr/>
        </p:nvSpPr>
        <p:spPr>
          <a:xfrm>
            <a:off x="4499242" y="1700399"/>
            <a:ext cx="2592287" cy="1224136"/>
          </a:xfrm>
          <a:prstGeom prst="cloudCallout">
            <a:avLst>
              <a:gd name="adj1" fmla="val -20354"/>
              <a:gd name="adj2" fmla="val 8885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???....!...?</a:t>
            </a:r>
          </a:p>
        </p:txBody>
      </p:sp>
      <p:sp>
        <p:nvSpPr>
          <p:cNvPr id="11" name="Плюс 10"/>
          <p:cNvSpPr/>
          <p:nvPr/>
        </p:nvSpPr>
        <p:spPr>
          <a:xfrm>
            <a:off x="5507111" y="4437645"/>
            <a:ext cx="384043" cy="274263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1275001" y="4807344"/>
            <a:ext cx="3264361" cy="1177531"/>
          </a:xfrm>
          <a:prstGeom prst="wedgeRoundRectCallout">
            <a:avLst>
              <a:gd name="adj1" fmla="val 70912"/>
              <a:gd name="adj2" fmla="val -156833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Региональный  проект «Борьба  с сердечно-сосудистыми  заболеваниями»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Срок предоставления  первый   рабочий  день месяца, следующего  за  отчетным</a:t>
            </a: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1275001" y="2034549"/>
            <a:ext cx="2816512" cy="1177531"/>
          </a:xfrm>
          <a:prstGeom prst="wedgeRoundRectCallout">
            <a:avLst>
              <a:gd name="adj1" fmla="val 87814"/>
              <a:gd name="adj2" fmla="val 72445"/>
              <a:gd name="adj3" fmla="val 16667"/>
            </a:avLst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Мониторинг  Росздравнадзора по  г. Москве и Московской  области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Срок предоставления  до   4  числа 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7364605" y="2034549"/>
            <a:ext cx="2912094" cy="1250029"/>
          </a:xfrm>
          <a:prstGeom prst="wedgeRoundRectCallout">
            <a:avLst>
              <a:gd name="adj1" fmla="val -110239"/>
              <a:gd name="adj2" fmla="val 62598"/>
              <a:gd name="adj3" fmla="val 16667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Мониторинг реализации мероприятий по снижению смертности от  основных  причин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 Срок  предоставления до  20  числа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7276712" y="4819543"/>
            <a:ext cx="2999986" cy="1177532"/>
          </a:xfrm>
          <a:prstGeom prst="wedgeRoundRectCallout">
            <a:avLst>
              <a:gd name="adj1" fmla="val -105912"/>
              <a:gd name="adj2" fmla="val -160072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Мониторинг  Правительства 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 Срок  предоставления  до  10  числа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03" y="1537891"/>
            <a:ext cx="9897563" cy="488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2653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45" presetClass="exit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5" presetClass="exit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7" grpId="0" animBg="1"/>
      <p:bldP spid="3" grpId="0" animBg="1"/>
      <p:bldP spid="5" grpId="0" animBg="1"/>
      <p:bldP spid="8" grpId="0" animBg="1"/>
    </p:bldLst>
  </p:timing>
</p:sld>
</file>

<file path=ppt/theme/theme1.xml><?xml version="1.0" encoding="utf-8"?>
<a:theme xmlns:a="http://schemas.openxmlformats.org/drawingml/2006/main" name="Глубина">
  <a:themeElements>
    <a:clrScheme name="Custom 7">
      <a:dk1>
        <a:srgbClr val="000000"/>
      </a:dk1>
      <a:lt1>
        <a:srgbClr val="FFFFFF"/>
      </a:lt1>
      <a:dk2>
        <a:srgbClr val="319144"/>
      </a:dk2>
      <a:lt2>
        <a:srgbClr val="E54D24"/>
      </a:lt2>
      <a:accent1>
        <a:srgbClr val="00A9D5"/>
      </a:accent1>
      <a:accent2>
        <a:srgbClr val="A5A6A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FF7C41"/>
      </a:folHlink>
    </a:clrScheme>
    <a:fontScheme name="Глубина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3984</TotalTime>
  <Words>1514</Words>
  <Application>Microsoft Macintosh PowerPoint</Application>
  <PresentationFormat>Widescreen</PresentationFormat>
  <Paragraphs>396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Cambria</vt:lpstr>
      <vt:lpstr>Century Gothic</vt:lpstr>
      <vt:lpstr>Corbel</vt:lpstr>
      <vt:lpstr>Глубина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Трушкова Алина Владимировна</dc:creator>
  <cp:lastModifiedBy>Microsoft Office User</cp:lastModifiedBy>
  <cp:revision>485</cp:revision>
  <cp:lastPrinted>2019-08-22T05:43:44Z</cp:lastPrinted>
  <dcterms:created xsi:type="dcterms:W3CDTF">2019-04-03T05:43:55Z</dcterms:created>
  <dcterms:modified xsi:type="dcterms:W3CDTF">2019-10-15T15:52:00Z</dcterms:modified>
</cp:coreProperties>
</file>